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11" r:id="rId2"/>
    <p:sldId id="397" r:id="rId3"/>
    <p:sldId id="517" r:id="rId4"/>
    <p:sldId id="416" r:id="rId5"/>
    <p:sldId id="516" r:id="rId6"/>
    <p:sldId id="518" r:id="rId7"/>
    <p:sldId id="521" r:id="rId8"/>
    <p:sldId id="484" r:id="rId9"/>
    <p:sldId id="523" r:id="rId10"/>
    <p:sldId id="417" r:id="rId11"/>
    <p:sldId id="519" r:id="rId12"/>
    <p:sldId id="522" r:id="rId1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FF8B"/>
    <a:srgbClr val="FFFFD1"/>
    <a:srgbClr val="CCECFF"/>
    <a:srgbClr val="669900"/>
    <a:srgbClr val="0033CC"/>
    <a:srgbClr val="FF3300"/>
    <a:srgbClr val="6600CC"/>
    <a:srgbClr val="6CA62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495" autoAdjust="0"/>
  </p:normalViewPr>
  <p:slideViewPr>
    <p:cSldViewPr>
      <p:cViewPr>
        <p:scale>
          <a:sx n="90" d="100"/>
          <a:sy n="90" d="100"/>
        </p:scale>
        <p:origin x="-462" y="-6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28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95373-BF69-44AA-B31F-696E11CEB97D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19DEB-7F3D-49FA-9041-6F801A330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22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68A91-39AF-4C12-9EB7-12BF09FECD08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C1D34-3B82-4B46-A3CB-605AC9662D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7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5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958A-8065-4DB3-BDD7-51F3FDB9D72D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4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4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857250"/>
            <a:ext cx="9982199" cy="662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541" y="4124863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 CENA" panose="02000000000000000000" pitchFamily="2" charset="0"/>
                <a:ea typeface="Give It Your Heart" panose="02000603000000000000" pitchFamily="2" charset="0"/>
                <a:cs typeface="LillyBelle" pitchFamily="2" charset="-128"/>
              </a:rPr>
              <a:t>Eldridge United Methodist Church</a:t>
            </a:r>
            <a:endParaRPr lang="en-US" sz="5400" b="1" dirty="0">
              <a:latin typeface="AR CENA" panose="02000000000000000000" pitchFamily="2" charset="0"/>
              <a:ea typeface="Give It Your Heart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4809" y="363855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 CENA" panose="02000000000000000000" pitchFamily="2" charset="0"/>
                <a:ea typeface="Give It Your Heart" panose="02000603000000000000" pitchFamily="2" charset="0"/>
              </a:rPr>
              <a:t>to</a:t>
            </a:r>
            <a:endParaRPr lang="en-US" sz="4400" b="1" dirty="0">
              <a:latin typeface="AR CENA" panose="02000000000000000000" pitchFamily="2" charset="0"/>
              <a:ea typeface="Give It Your Heart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AR CENA" panose="02000000000000000000" pitchFamily="2" charset="0"/>
              </a:rPr>
              <a:t>August </a:t>
            </a:r>
            <a:r>
              <a:rPr lang="en-US" sz="6000" b="1" dirty="0" smtClean="0">
                <a:latin typeface="AR CENA" panose="02000000000000000000" pitchFamily="2" charset="0"/>
              </a:rPr>
              <a:t>7, </a:t>
            </a:r>
            <a:r>
              <a:rPr lang="en-US" sz="6000" b="1" dirty="0" smtClean="0">
                <a:latin typeface="AR CENA" panose="02000000000000000000" pitchFamily="2" charset="0"/>
              </a:rPr>
              <a:t>2022</a:t>
            </a:r>
            <a:endParaRPr lang="en-US" sz="6000" b="1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" y="0"/>
            <a:ext cx="9140456" cy="51435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9524"/>
            <a:ext cx="9144000" cy="5699761"/>
            <a:chOff x="0" y="9524"/>
            <a:chExt cx="9144000" cy="5699761"/>
          </a:xfrm>
        </p:grpSpPr>
        <p:sp>
          <p:nvSpPr>
            <p:cNvPr id="3" name="TextBox 2"/>
            <p:cNvSpPr txBox="1"/>
            <p:nvPr/>
          </p:nvSpPr>
          <p:spPr>
            <a:xfrm>
              <a:off x="152400" y="9524"/>
              <a:ext cx="88392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KG True Colors" panose="02000506000000020003" pitchFamily="2" charset="0"/>
                </a:rPr>
                <a:t>“</a:t>
              </a:r>
              <a:r>
                <a:rPr lang="en-US" sz="4800" b="1" dirty="0" smtClean="0">
                  <a:solidFill>
                    <a:schemeClr val="bg1"/>
                  </a:solidFill>
                  <a:latin typeface="KG True Colors" panose="02000506000000020003" pitchFamily="2" charset="0"/>
                </a:rPr>
                <a:t>The  </a:t>
              </a:r>
              <a:r>
                <a:rPr lang="en-US" sz="4000" b="1" dirty="0" smtClean="0">
                  <a:solidFill>
                    <a:schemeClr val="bg1"/>
                  </a:solidFill>
                  <a:latin typeface="DJB Yard Sale Marker" panose="02000500000000000000" pitchFamily="2" charset="0"/>
                </a:rPr>
                <a:t>MISSION </a:t>
              </a:r>
              <a:r>
                <a:rPr lang="en-US" sz="4800" b="1" dirty="0" smtClean="0">
                  <a:solidFill>
                    <a:schemeClr val="bg1"/>
                  </a:solidFill>
                  <a:latin typeface="KG True Colors" panose="02000506000000020003" pitchFamily="2" charset="0"/>
                </a:rPr>
                <a:t>of </a:t>
              </a:r>
              <a:r>
                <a:rPr lang="en-US" sz="4800" b="1" dirty="0">
                  <a:solidFill>
                    <a:schemeClr val="bg1"/>
                  </a:solidFill>
                  <a:latin typeface="KG True Colors" panose="02000506000000020003" pitchFamily="2" charset="0"/>
                </a:rPr>
                <a:t>the </a:t>
              </a:r>
              <a:endParaRPr lang="en-US" sz="4800" b="1" dirty="0" smtClean="0">
                <a:solidFill>
                  <a:schemeClr val="bg1"/>
                </a:solidFill>
                <a:latin typeface="KG True Colors" panose="02000506000000020003" pitchFamily="2" charset="0"/>
              </a:endParaRPr>
            </a:p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KG True Colors" panose="02000506000000020003" pitchFamily="2" charset="0"/>
                </a:rPr>
                <a:t>Eldridge </a:t>
              </a:r>
              <a:r>
                <a:rPr lang="en-US" sz="4800" b="1" dirty="0">
                  <a:solidFill>
                    <a:schemeClr val="bg1"/>
                  </a:solidFill>
                  <a:latin typeface="KG True Colors" panose="02000506000000020003" pitchFamily="2" charset="0"/>
                </a:rPr>
                <a:t>United Methodist Church</a:t>
              </a:r>
            </a:p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KG True Colors" panose="02000506000000020003" pitchFamily="2" charset="0"/>
                </a:rPr>
                <a:t>is to be a community </a:t>
              </a:r>
              <a:r>
                <a:rPr lang="en-US" sz="4800" b="1" dirty="0" smtClean="0">
                  <a:solidFill>
                    <a:schemeClr val="bg1"/>
                  </a:solidFill>
                  <a:latin typeface="KG True Colors" panose="02000506000000020003" pitchFamily="2" charset="0"/>
                </a:rPr>
                <a:t>of </a:t>
              </a:r>
              <a:r>
                <a:rPr lang="en-US" sz="4800" b="1" dirty="0">
                  <a:solidFill>
                    <a:schemeClr val="bg1"/>
                  </a:solidFill>
                  <a:latin typeface="KG True Colors" panose="02000506000000020003" pitchFamily="2" charset="0"/>
                </a:rPr>
                <a:t>loving disciples </a:t>
              </a:r>
              <a:r>
                <a:rPr lang="en-US" sz="4800" b="1" dirty="0" smtClean="0">
                  <a:solidFill>
                    <a:schemeClr val="bg1"/>
                  </a:solidFill>
                  <a:latin typeface="KG True Colors" panose="02000506000000020003" pitchFamily="2" charset="0"/>
                </a:rPr>
                <a:t>who </a:t>
              </a:r>
              <a:r>
                <a:rPr lang="en-US" sz="4800" b="1" dirty="0">
                  <a:solidFill>
                    <a:schemeClr val="bg1"/>
                  </a:solidFill>
                  <a:latin typeface="KG True Colors" panose="02000506000000020003" pitchFamily="2" charset="0"/>
                </a:rPr>
                <a:t>proclaim and live love </a:t>
              </a:r>
              <a:r>
                <a:rPr lang="en-US" sz="4800" b="1" dirty="0" smtClean="0">
                  <a:solidFill>
                    <a:schemeClr val="bg1"/>
                  </a:solidFill>
                  <a:latin typeface="KG True Colors" panose="02000506000000020003" pitchFamily="2" charset="0"/>
                </a:rPr>
                <a:t>of </a:t>
              </a:r>
              <a:r>
                <a:rPr lang="en-US" sz="4800" b="1" dirty="0">
                  <a:solidFill>
                    <a:schemeClr val="bg1"/>
                  </a:solidFill>
                  <a:latin typeface="KG True Colors" panose="02000506000000020003" pitchFamily="2" charset="0"/>
                </a:rPr>
                <a:t>God and neighbor.”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21405"/>
              <a:ext cx="9144000" cy="2087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580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82100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-95250"/>
            <a:ext cx="8845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>
                <a:latin typeface="Curlz MT" panose="04040404050702020202" pitchFamily="82" charset="0"/>
              </a:rPr>
              <a:t>What’s </a:t>
            </a:r>
            <a:r>
              <a:rPr lang="en-US" sz="7200" b="1" i="1" dirty="0" err="1" smtClean="0">
                <a:latin typeface="Curlz MT" panose="04040404050702020202" pitchFamily="82" charset="0"/>
              </a:rPr>
              <a:t>Happenin</a:t>
            </a:r>
            <a:r>
              <a:rPr lang="en-US" sz="7200" b="1" i="1" dirty="0" smtClean="0">
                <a:latin typeface="Curlz MT" panose="04040404050702020202" pitchFamily="82" charset="0"/>
              </a:rPr>
              <a:t>’</a:t>
            </a:r>
            <a:endParaRPr lang="en-US" sz="7200" b="1" i="1" dirty="0">
              <a:latin typeface="Curlz MT" panose="04040404050702020202" pitchFamily="8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2187029"/>
            <a:ext cx="9220200" cy="2956471"/>
            <a:chOff x="-38100" y="2187029"/>
            <a:chExt cx="9220200" cy="2956471"/>
          </a:xfrm>
        </p:grpSpPr>
        <p:sp>
          <p:nvSpPr>
            <p:cNvPr id="12" name="TextBox 11"/>
            <p:cNvSpPr txBox="1"/>
            <p:nvPr/>
          </p:nvSpPr>
          <p:spPr>
            <a:xfrm>
              <a:off x="-38100" y="3638550"/>
              <a:ext cx="91821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rgbClr val="000099"/>
                  </a:solidFill>
                </a:rPr>
                <a:t>Thu  6:30	Admin Council Mtg.</a:t>
              </a:r>
              <a:endParaRPr lang="en-US" sz="4400" dirty="0">
                <a:solidFill>
                  <a:srgbClr val="000099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2869109"/>
              <a:ext cx="91821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rgbClr val="FF3300"/>
                  </a:solidFill>
                </a:rPr>
                <a:t>Wed  1pm	Worship Comm. Mtg.</a:t>
              </a:r>
              <a:endParaRPr lang="en-US" sz="4400" dirty="0">
                <a:solidFill>
                  <a:srgbClr val="FF33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4374059"/>
              <a:ext cx="91821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rgbClr val="009900"/>
                  </a:solidFill>
                </a:rPr>
                <a:t>Sat  7am	Men’s Breakfast in Argo</a:t>
              </a:r>
              <a:endParaRPr lang="en-US" sz="4400" dirty="0">
                <a:solidFill>
                  <a:srgbClr val="0099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19050" y="2187029"/>
              <a:ext cx="91821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rgbClr val="7030A0"/>
                  </a:solidFill>
                </a:rPr>
                <a:t>Tue  9-12	“The Club” in </a:t>
              </a:r>
              <a:r>
                <a:rPr lang="en-US" sz="4400" dirty="0" err="1" smtClean="0">
                  <a:solidFill>
                    <a:srgbClr val="7030A0"/>
                  </a:solidFill>
                </a:rPr>
                <a:t>ParkView</a:t>
              </a:r>
              <a:endParaRPr lang="en-US" sz="4400" dirty="0" smtClean="0">
                <a:solidFill>
                  <a:srgbClr val="7030A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31558" y="840094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Arial Rounded MT Bold" panose="020F0704030504030204" pitchFamily="34" charset="0"/>
              </a:rPr>
              <a:t>THIS WEEK</a:t>
            </a:r>
            <a:endParaRPr lang="en-US" sz="80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700"/>
            <a:ext cx="2971800" cy="163280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429000" y="2114550"/>
            <a:ext cx="5029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77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132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" y="3451588"/>
            <a:ext cx="9106589" cy="1689735"/>
          </a:xfrm>
          <a:prstGeom prst="rect">
            <a:avLst/>
          </a:prstGeom>
        </p:spPr>
      </p:pic>
      <p:sp>
        <p:nvSpPr>
          <p:cNvPr id="26" name="Trapezoid 25"/>
          <p:cNvSpPr/>
          <p:nvPr/>
        </p:nvSpPr>
        <p:spPr>
          <a:xfrm flipV="1">
            <a:off x="610776" y="3017712"/>
            <a:ext cx="945513" cy="773238"/>
          </a:xfrm>
          <a:prstGeom prst="trapezoid">
            <a:avLst>
              <a:gd name="adj" fmla="val 15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174" y="2071041"/>
            <a:ext cx="1250580" cy="18832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4879" y="2916211"/>
            <a:ext cx="1745125" cy="15535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57" y="1351669"/>
            <a:ext cx="2250376" cy="29300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50800" y="4156439"/>
            <a:ext cx="91609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w</a:t>
            </a:r>
            <a:r>
              <a:rPr lang="en-US" sz="5800" dirty="0" smtClean="0">
                <a:solidFill>
                  <a:srgbClr val="669900"/>
                </a:solidFill>
                <a:latin typeface="Arial Black" panose="020B0A04020102020204" pitchFamily="34" charset="0"/>
              </a:rPr>
              <a:t>w</a:t>
            </a:r>
            <a:r>
              <a:rPr lang="en-US" sz="5800" dirty="0" smtClean="0">
                <a:solidFill>
                  <a:srgbClr val="FF3300"/>
                </a:solidFill>
                <a:latin typeface="Arial Black" panose="020B0A04020102020204" pitchFamily="34" charset="0"/>
              </a:rPr>
              <a:t>w.</a:t>
            </a:r>
            <a:r>
              <a:rPr lang="en-US" sz="5800" dirty="0" smtClean="0">
                <a:solidFill>
                  <a:srgbClr val="0033CC"/>
                </a:solidFill>
                <a:latin typeface="Arial Black" panose="020B0A04020102020204" pitchFamily="34" charset="0"/>
              </a:rPr>
              <a:t>e</a:t>
            </a:r>
            <a:r>
              <a:rPr lang="en-US" sz="5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l</a:t>
            </a:r>
            <a:r>
              <a:rPr lang="en-US" sz="5800" dirty="0" smtClean="0">
                <a:solidFill>
                  <a:srgbClr val="FF3300"/>
                </a:solidFill>
                <a:latin typeface="Arial Black" panose="020B0A04020102020204" pitchFamily="34" charset="0"/>
              </a:rPr>
              <a:t>d</a:t>
            </a:r>
            <a:r>
              <a:rPr lang="en-US" sz="5800" dirty="0" smtClean="0">
                <a:solidFill>
                  <a:srgbClr val="9933FF"/>
                </a:solidFill>
                <a:latin typeface="Arial Black" panose="020B0A04020102020204" pitchFamily="34" charset="0"/>
              </a:rPr>
              <a:t>r</a:t>
            </a:r>
            <a:r>
              <a:rPr lang="en-US" sz="5800" dirty="0" smtClean="0">
                <a:solidFill>
                  <a:srgbClr val="669900"/>
                </a:solidFill>
                <a:latin typeface="Arial Black" panose="020B0A04020102020204" pitchFamily="34" charset="0"/>
              </a:rPr>
              <a:t>i</a:t>
            </a:r>
            <a:r>
              <a:rPr lang="en-US" sz="5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</a:t>
            </a:r>
            <a:r>
              <a:rPr lang="en-US" sz="5800" dirty="0" smtClean="0">
                <a:solidFill>
                  <a:srgbClr val="0033CC"/>
                </a:solidFill>
                <a:latin typeface="Arial Black" panose="020B0A04020102020204" pitchFamily="34" charset="0"/>
              </a:rPr>
              <a:t>g</a:t>
            </a:r>
            <a:r>
              <a:rPr lang="en-US" sz="5800" dirty="0" smtClean="0">
                <a:solidFill>
                  <a:srgbClr val="FF3300"/>
                </a:solidFill>
                <a:latin typeface="Arial Black" panose="020B0A04020102020204" pitchFamily="34" charset="0"/>
              </a:rPr>
              <a:t>e</a:t>
            </a:r>
            <a:r>
              <a:rPr lang="en-US" sz="5800" dirty="0" smtClean="0">
                <a:solidFill>
                  <a:srgbClr val="669900"/>
                </a:solidFill>
                <a:latin typeface="Arial Black" panose="020B0A04020102020204" pitchFamily="34" charset="0"/>
              </a:rPr>
              <a:t>u</a:t>
            </a:r>
            <a:r>
              <a:rPr lang="en-US" sz="5800" dirty="0" smtClean="0">
                <a:solidFill>
                  <a:srgbClr val="9933FF"/>
                </a:solidFill>
                <a:latin typeface="Arial Black" panose="020B0A04020102020204" pitchFamily="34" charset="0"/>
              </a:rPr>
              <a:t>m</a:t>
            </a:r>
            <a:r>
              <a:rPr lang="en-US" sz="5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c.</a:t>
            </a:r>
            <a:r>
              <a:rPr lang="en-US" sz="5800" dirty="0" smtClean="0">
                <a:solidFill>
                  <a:srgbClr val="0033CC"/>
                </a:solidFill>
                <a:latin typeface="Arial Black" panose="020B0A04020102020204" pitchFamily="34" charset="0"/>
              </a:rPr>
              <a:t>o</a:t>
            </a:r>
            <a:r>
              <a:rPr lang="en-US" sz="5800" dirty="0" smtClean="0">
                <a:solidFill>
                  <a:srgbClr val="FF3300"/>
                </a:solidFill>
                <a:latin typeface="Arial Black" panose="020B0A04020102020204" pitchFamily="34" charset="0"/>
              </a:rPr>
              <a:t>r</a:t>
            </a:r>
            <a:r>
              <a:rPr lang="en-US" sz="5800" dirty="0" smtClean="0">
                <a:solidFill>
                  <a:srgbClr val="669900"/>
                </a:solidFill>
                <a:latin typeface="Arial Black" panose="020B0A04020102020204" pitchFamily="34" charset="0"/>
              </a:rPr>
              <a:t>g</a:t>
            </a:r>
            <a:endParaRPr lang="en-US" sz="5800" dirty="0">
              <a:solidFill>
                <a:srgbClr val="6699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42" y="133350"/>
            <a:ext cx="5791200" cy="4135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76350"/>
            <a:ext cx="885825" cy="64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723" y="941907"/>
            <a:ext cx="2486378" cy="109596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8639" y="-375704"/>
            <a:ext cx="5791200" cy="2496852"/>
            <a:chOff x="807103" y="-345772"/>
            <a:chExt cx="5257873" cy="249685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26327" flipH="1">
              <a:off x="807103" y="-345772"/>
              <a:ext cx="5257873" cy="249685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00978" flipH="1">
              <a:off x="1632103" y="634792"/>
              <a:ext cx="3417478" cy="15042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14617" y="95502"/>
            <a:ext cx="2055810" cy="1371600"/>
            <a:chOff x="278016" y="82552"/>
            <a:chExt cx="2055810" cy="1371600"/>
          </a:xfrm>
        </p:grpSpPr>
        <p:sp>
          <p:nvSpPr>
            <p:cNvPr id="19" name="Oval Callout 18"/>
            <p:cNvSpPr/>
            <p:nvPr/>
          </p:nvSpPr>
          <p:spPr>
            <a:xfrm rot="20846717" flipH="1">
              <a:off x="278016" y="82552"/>
              <a:ext cx="1962088" cy="1371600"/>
            </a:xfrm>
            <a:prstGeom prst="wedgeEllipseCallou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20048702">
              <a:off x="423425" y="567385"/>
              <a:ext cx="1910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AR CHRISTY" panose="02000000000000000000" pitchFamily="2" charset="0"/>
                </a:rPr>
                <a:t>vacation?</a:t>
              </a:r>
              <a:endParaRPr lang="en-US" sz="3200" dirty="0">
                <a:latin typeface="AR CHRISTY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20863112">
              <a:off x="588541" y="274405"/>
              <a:ext cx="7189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 CHRISTY" panose="02000000000000000000" pitchFamily="2" charset="0"/>
                </a:rPr>
                <a:t>On</a:t>
              </a:r>
              <a:endParaRPr lang="en-US" sz="3200" dirty="0">
                <a:latin typeface="AR CHRISTY" panose="02000000000000000000" pitchFamily="2" charset="0"/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>
          <a:xfrm flipH="1" flipV="1">
            <a:off x="5486400" y="514350"/>
            <a:ext cx="228600" cy="266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715000" y="495869"/>
            <a:ext cx="0" cy="266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79" y="5010150"/>
            <a:ext cx="440421" cy="2066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43" y="6943"/>
            <a:ext cx="9106589" cy="51065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405" y="50061"/>
            <a:ext cx="9144000" cy="5052824"/>
          </a:xfrm>
          <a:prstGeom prst="rect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405" y="12579"/>
            <a:ext cx="920159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8800" dirty="0" smtClean="0">
                <a:ln w="2857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6600CC"/>
                </a:solidFill>
                <a:latin typeface="Arial Black" panose="020B0A04020102020204" pitchFamily="34" charset="0"/>
              </a:rPr>
              <a:t>Serving Today</a:t>
            </a:r>
            <a:endParaRPr lang="en-US" sz="8800" dirty="0">
              <a:ln w="28575">
                <a:solidFill>
                  <a:schemeClr val="accent3">
                    <a:lumMod val="50000"/>
                  </a:schemeClr>
                </a:solidFill>
              </a:ln>
              <a:solidFill>
                <a:srgbClr val="6600CC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588" y="2538523"/>
            <a:ext cx="6629400" cy="106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 smtClean="0">
                <a:solidFill>
                  <a:srgbClr val="6CA62C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Liturgist</a:t>
            </a:r>
            <a:r>
              <a:rPr lang="en-US" sz="3600" dirty="0" smtClean="0">
                <a:solidFill>
                  <a:srgbClr val="6CA62C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800" b="1" dirty="0" smtClean="0">
                <a:solidFill>
                  <a:srgbClr val="6CA62C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Keith Riewerts</a:t>
            </a:r>
            <a:endParaRPr lang="en-US" sz="4800" b="1" dirty="0">
              <a:solidFill>
                <a:srgbClr val="6CA62C"/>
              </a:solidFill>
              <a:latin typeface="Give It Your Heart" panose="02000603000000000000" pitchFamily="2" charset="0"/>
              <a:ea typeface="Give It Your Heart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588" y="1809750"/>
            <a:ext cx="6705600" cy="106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 smtClean="0">
                <a:solidFill>
                  <a:srgbClr val="FF3300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Pianist</a:t>
            </a:r>
            <a:r>
              <a:rPr lang="en-US" sz="3600" dirty="0" smtClean="0">
                <a:solidFill>
                  <a:srgbClr val="FF3300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800" b="1" dirty="0" smtClean="0">
                <a:solidFill>
                  <a:srgbClr val="FF3300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Kathy Dawson</a:t>
            </a:r>
            <a:endParaRPr lang="en-US" sz="4800" b="1" dirty="0">
              <a:solidFill>
                <a:srgbClr val="FF3300"/>
              </a:solidFill>
              <a:latin typeface="Give It Your Heart" panose="02000603000000000000" pitchFamily="2" charset="0"/>
              <a:ea typeface="Give It Your Heart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4042145"/>
            <a:ext cx="8991600" cy="106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 smtClean="0">
                <a:solidFill>
                  <a:srgbClr val="6600CC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Treats</a:t>
            </a:r>
            <a:r>
              <a:rPr lang="en-US" sz="3600" dirty="0" smtClean="0">
                <a:solidFill>
                  <a:srgbClr val="6600CC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</a:t>
            </a:r>
            <a:r>
              <a:rPr lang="en-US" sz="4800" b="1" dirty="0" smtClean="0">
                <a:solidFill>
                  <a:srgbClr val="6600CC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 Cindy H &amp; Joyce O</a:t>
            </a:r>
            <a:endParaRPr lang="en-US" sz="4800" b="1" dirty="0">
              <a:solidFill>
                <a:srgbClr val="6600CC"/>
              </a:solidFill>
              <a:latin typeface="Give It Your Heart" panose="02000603000000000000" pitchFamily="2" charset="0"/>
              <a:ea typeface="Give It Your Heart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047750"/>
            <a:ext cx="937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 smtClean="0">
                <a:solidFill>
                  <a:srgbClr val="FFC000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Hosts</a:t>
            </a:r>
            <a:r>
              <a:rPr lang="en-US" sz="3600" dirty="0" smtClean="0">
                <a:solidFill>
                  <a:srgbClr val="FFC000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800" b="1" dirty="0" smtClean="0">
                <a:solidFill>
                  <a:srgbClr val="FFC000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Kelly C &amp; Norma N</a:t>
            </a:r>
            <a:endParaRPr lang="en-US" sz="4400" b="1" dirty="0">
              <a:solidFill>
                <a:srgbClr val="FFC000"/>
              </a:solidFill>
              <a:latin typeface="Give It Your Heart" panose="02000603000000000000" pitchFamily="2" charset="0"/>
              <a:ea typeface="Give It Your Heart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257550"/>
            <a:ext cx="6629400" cy="106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 smtClean="0">
                <a:solidFill>
                  <a:srgbClr val="0033CC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Screens</a:t>
            </a:r>
            <a:r>
              <a:rPr lang="en-US" sz="3600" dirty="0" smtClean="0">
                <a:solidFill>
                  <a:srgbClr val="0033CC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800" b="1" dirty="0" smtClean="0">
                <a:solidFill>
                  <a:srgbClr val="0033CC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CJ Albertson</a:t>
            </a:r>
            <a:endParaRPr lang="en-US" sz="4800" b="1" dirty="0">
              <a:solidFill>
                <a:srgbClr val="0033CC"/>
              </a:solidFill>
              <a:latin typeface="Give It Your Heart" panose="02000603000000000000" pitchFamily="2" charset="0"/>
              <a:ea typeface="Give It Your Heart" panose="02000603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089" y="1295579"/>
            <a:ext cx="2531325" cy="364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09550"/>
            <a:ext cx="8686800" cy="47494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7" y="249679"/>
            <a:ext cx="8671736" cy="47093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85899" y="249679"/>
            <a:ext cx="7391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00" b="1" dirty="0" smtClean="0">
                <a:latin typeface="Juice ITC" panose="04040403040A02020202" pitchFamily="82" charset="0"/>
              </a:rPr>
              <a:t>ALTAR </a:t>
            </a:r>
          </a:p>
          <a:p>
            <a:pPr algn="r"/>
            <a:r>
              <a:rPr lang="en-US" sz="10600" b="1" dirty="0" smtClean="0">
                <a:latin typeface="Juice ITC" panose="04040403040A02020202" pitchFamily="82" charset="0"/>
              </a:rPr>
              <a:t>FLOWERS</a:t>
            </a:r>
            <a:endParaRPr lang="en-US" sz="10600" b="1" dirty="0">
              <a:latin typeface="Juice ITC" panose="04040403040A02020202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1869" y="375680"/>
            <a:ext cx="2679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669900"/>
                </a:solidFill>
                <a:latin typeface="Architects Daughter" panose="02000505000000020004" pitchFamily="2" charset="0"/>
              </a:rPr>
              <a:t>T</a:t>
            </a:r>
            <a:r>
              <a:rPr lang="en-US" sz="4400" dirty="0" smtClean="0">
                <a:solidFill>
                  <a:srgbClr val="669900"/>
                </a:solidFill>
                <a:latin typeface="Architects Daughter" panose="02000505000000020004" pitchFamily="2" charset="0"/>
              </a:rPr>
              <a:t>oday’s</a:t>
            </a:r>
            <a:endParaRPr lang="en-US" sz="4400" dirty="0">
              <a:solidFill>
                <a:srgbClr val="669900"/>
              </a:solidFill>
              <a:latin typeface="Architects Daughter" panose="02000505000000020004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9462" y="3325208"/>
            <a:ext cx="5824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669900"/>
                </a:solidFill>
                <a:latin typeface="Architects Daughter" panose="02000505000000020004" pitchFamily="2" charset="0"/>
              </a:rPr>
              <a:t>are courtesy of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2" y="241192"/>
            <a:ext cx="4129415" cy="4661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3713" y="4094649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chitects Daughter" panose="02000505000000020004" pitchFamily="2" charset="0"/>
              </a:rPr>
              <a:t>t</a:t>
            </a:r>
            <a:r>
              <a:rPr lang="en-US" sz="5400" smtClean="0">
                <a:latin typeface="Architects Daughter" panose="02000505000000020004" pitchFamily="2" charset="0"/>
              </a:rPr>
              <a:t>he </a:t>
            </a:r>
            <a:r>
              <a:rPr lang="en-US" sz="5400" dirty="0" err="1" smtClean="0">
                <a:latin typeface="Architects Daughter" panose="02000505000000020004" pitchFamily="2" charset="0"/>
              </a:rPr>
              <a:t>Doonans</a:t>
            </a:r>
            <a:endParaRPr lang="en-US" sz="5400" dirty="0">
              <a:latin typeface="Architects Daughter" panose="02000505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69223" cy="51435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116072"/>
            <a:ext cx="8839200" cy="487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5281" y="972347"/>
            <a:ext cx="885825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u="sng" dirty="0">
                <a:latin typeface="DJB Yard Sale Marker" panose="02000500000000000000" pitchFamily="2" charset="0"/>
                <a:cs typeface="Times New Roman" panose="02020603050405020304" pitchFamily="18" charset="0"/>
              </a:rPr>
              <a:t>Hosts</a:t>
            </a:r>
            <a:r>
              <a:rPr lang="en-US" sz="3600" b="1" dirty="0"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Schoonovers</a:t>
            </a:r>
            <a:endParaRPr lang="en-US" sz="4400" b="1" dirty="0">
              <a:latin typeface="Give It Your Heart" panose="02000603000000000000" pitchFamily="2" charset="0"/>
              <a:ea typeface="Give It Your Heart" panose="02000603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600" u="sng" dirty="0">
                <a:latin typeface="DJB Yard Sale Marker" panose="02000500000000000000" pitchFamily="2" charset="0"/>
                <a:cs typeface="Times New Roman" panose="02020603050405020304" pitchFamily="18" charset="0"/>
              </a:rPr>
              <a:t>Pianist</a:t>
            </a:r>
            <a:r>
              <a:rPr lang="en-US" sz="3600" dirty="0"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Cindy Irwin</a:t>
            </a:r>
            <a:endParaRPr lang="en-US" sz="4400" b="1" dirty="0">
              <a:latin typeface="Give It Your Heart" panose="02000603000000000000" pitchFamily="2" charset="0"/>
              <a:ea typeface="Give It Your Heart" panose="02000603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600" u="sng" dirty="0" smtClean="0">
                <a:latin typeface="DJB Yard Sale Marker" panose="02000500000000000000" pitchFamily="2" charset="0"/>
                <a:cs typeface="Times New Roman" panose="02020603050405020304" pitchFamily="18" charset="0"/>
              </a:rPr>
              <a:t>Liturgist</a:t>
            </a:r>
            <a:r>
              <a:rPr lang="en-US" sz="3600" dirty="0" smtClean="0"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CJ Albertson</a:t>
            </a:r>
            <a:endParaRPr lang="en-US" sz="3600" u="sng" dirty="0" smtClean="0">
              <a:latin typeface="DJB Yard Sale Marker" panose="020005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600" u="sng" dirty="0" smtClean="0">
                <a:latin typeface="DJB Yard Sale Marker" panose="02000500000000000000" pitchFamily="2" charset="0"/>
                <a:cs typeface="Times New Roman" panose="02020603050405020304" pitchFamily="18" charset="0"/>
              </a:rPr>
              <a:t>Screens</a:t>
            </a:r>
            <a:r>
              <a:rPr lang="en-US" sz="3600" dirty="0" smtClean="0">
                <a:latin typeface="DJB Yard Sale Marker" panose="02000500000000000000" pitchFamily="2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DJB Yard Sale Marker" panose="02000500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Trish Reisener</a:t>
            </a:r>
          </a:p>
          <a:p>
            <a:r>
              <a:rPr lang="en-US" sz="3600" u="sng" dirty="0" smtClean="0">
                <a:latin typeface="DJB Yard Sale Marker" panose="02000500000000000000" pitchFamily="2" charset="0"/>
                <a:cs typeface="Times New Roman" panose="02020603050405020304" pitchFamily="18" charset="0"/>
              </a:rPr>
              <a:t>Treats</a:t>
            </a:r>
            <a:r>
              <a:rPr lang="en-US" sz="3600" dirty="0" smtClean="0">
                <a:latin typeface="DJB Yard Sale Marker" panose="02000500000000000000" pitchFamily="2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DJB Yard Sale Marker" panose="02000500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Kathy D &amp; Marianne D</a:t>
            </a:r>
            <a:endParaRPr lang="en-US" sz="4400" b="1" dirty="0">
              <a:latin typeface="Give It Your Heart" panose="02000603000000000000" pitchFamily="2" charset="0"/>
              <a:ea typeface="Give It Your Heart" panose="02000603000000000000" pitchFamily="2" charset="0"/>
              <a:cs typeface="Times New Roman" panose="02020603050405020304" pitchFamily="18" charset="0"/>
            </a:endParaRPr>
          </a:p>
          <a:p>
            <a:endParaRPr lang="en-US" sz="4400" b="1" dirty="0" smtClean="0">
              <a:latin typeface="Give It Your Heart" panose="02000603000000000000" pitchFamily="2" charset="0"/>
              <a:ea typeface="Give It Your Heart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48641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 smtClean="0">
                <a:solidFill>
                  <a:srgbClr val="FF66CC"/>
                </a:solidFill>
                <a:latin typeface="Franklin Gothic Heavy" panose="020B0903020102020204" pitchFamily="34" charset="0"/>
              </a:rPr>
              <a:t>AUGUST 14</a:t>
            </a:r>
            <a:r>
              <a:rPr lang="en-US" sz="7200" u="sng" baseline="30000" dirty="0" smtClean="0">
                <a:solidFill>
                  <a:srgbClr val="FF66CC"/>
                </a:solidFill>
                <a:latin typeface="Franklin Gothic Heavy" panose="020B0903020102020204" pitchFamily="34" charset="0"/>
              </a:rPr>
              <a:t>th</a:t>
            </a:r>
            <a:r>
              <a:rPr lang="en-US" sz="7200" u="sng" dirty="0" smtClean="0">
                <a:solidFill>
                  <a:srgbClr val="FF66CC"/>
                </a:solidFill>
                <a:latin typeface="Franklin Gothic Heavy" panose="020B0903020102020204" pitchFamily="34" charset="0"/>
              </a:rPr>
              <a:t> Crew</a:t>
            </a:r>
            <a:endParaRPr lang="en-US" sz="7200" dirty="0">
              <a:solidFill>
                <a:srgbClr val="FF66CC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" y="-82131"/>
            <a:ext cx="916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6600CC"/>
                </a:solidFill>
                <a:latin typeface="Franklin Gothic Heavy" panose="020B0903020102020204" pitchFamily="34" charset="0"/>
              </a:rPr>
              <a:t>AUGUST 14</a:t>
            </a:r>
            <a:r>
              <a:rPr lang="en-US" sz="7200" u="sng" baseline="30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6600CC"/>
                </a:solidFill>
                <a:latin typeface="Franklin Gothic Heavy" panose="020B0903020102020204" pitchFamily="34" charset="0"/>
              </a:rPr>
              <a:t>th </a:t>
            </a:r>
            <a:r>
              <a:rPr lang="en-US" sz="7200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6600CC"/>
                </a:solidFill>
                <a:latin typeface="Franklin Gothic Heavy" panose="020B0903020102020204" pitchFamily="34" charset="0"/>
              </a:rPr>
              <a:t>Crew </a:t>
            </a:r>
            <a:endParaRPr lang="en-US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6600CC"/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 rot="2316653">
            <a:off x="5801541" y="2051938"/>
            <a:ext cx="2755629" cy="1842033"/>
            <a:chOff x="5750296" y="2287786"/>
            <a:chExt cx="2949334" cy="2012621"/>
          </a:xfrm>
        </p:grpSpPr>
        <p:grpSp>
          <p:nvGrpSpPr>
            <p:cNvPr id="6" name="Group 5"/>
            <p:cNvGrpSpPr/>
            <p:nvPr/>
          </p:nvGrpSpPr>
          <p:grpSpPr>
            <a:xfrm rot="488463">
              <a:off x="5750296" y="2287786"/>
              <a:ext cx="2949334" cy="2012621"/>
              <a:chOff x="4953000" y="2647950"/>
              <a:chExt cx="2949334" cy="201262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172200" y="2876551"/>
                <a:ext cx="1564432" cy="178402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671226">
                <a:off x="7597533" y="3271903"/>
                <a:ext cx="304801" cy="137213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814064" y="3181350"/>
                <a:ext cx="510536" cy="53340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867400" y="3714750"/>
                <a:ext cx="533400" cy="45720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012182" y="4143374"/>
                <a:ext cx="693418" cy="488621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953000" y="2647950"/>
                <a:ext cx="361950" cy="38100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 rot="777485">
                <a:off x="5159688" y="2764287"/>
                <a:ext cx="1417322" cy="508064"/>
              </a:xfrm>
              <a:prstGeom prst="roundRect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948349" y="3206600"/>
              <a:ext cx="417930" cy="936569"/>
              <a:chOff x="6948349" y="3206600"/>
              <a:chExt cx="417930" cy="936569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6948349" y="3206600"/>
                <a:ext cx="255601" cy="26556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110678" y="3877608"/>
                <a:ext cx="255601" cy="26556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 rot="20653309">
                <a:off x="7179564" y="3628811"/>
                <a:ext cx="175304" cy="68081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30810" flipV="1">
            <a:off x="6260418" y="1246883"/>
            <a:ext cx="2265569" cy="356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4000" cy="857250"/>
          </a:xfrm>
        </p:spPr>
        <p:txBody>
          <a:bodyPr>
            <a:noAutofit/>
          </a:bodyPr>
          <a:lstStyle/>
          <a:p>
            <a:r>
              <a:rPr lang="en-US" sz="8000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New to EUMC?</a:t>
            </a:r>
            <a:endParaRPr lang="en-US" sz="80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14550"/>
            <a:ext cx="4267199" cy="285498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047750"/>
            <a:ext cx="8915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 Rounded MT Bold" panose="020F0704030504030204" pitchFamily="34" charset="0"/>
              </a:rPr>
              <a:t>Get to know your new friends.  </a:t>
            </a:r>
          </a:p>
          <a:p>
            <a:r>
              <a:rPr lang="en-US" sz="6600" dirty="0" smtClean="0">
                <a:latin typeface="Arial Rounded MT Bold" panose="020F0704030504030204" pitchFamily="34" charset="0"/>
              </a:rPr>
              <a:t>Ask for a </a:t>
            </a:r>
          </a:p>
          <a:p>
            <a:r>
              <a:rPr lang="en-US" sz="6600" dirty="0" smtClean="0">
                <a:latin typeface="Arial Rounded MT Bold" panose="020F0704030504030204" pitchFamily="34" charset="0"/>
              </a:rPr>
              <a:t>FREE directory.</a:t>
            </a:r>
            <a:endParaRPr lang="en-US" sz="6600" dirty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14500" y="1054100"/>
            <a:ext cx="5791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86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20955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The Urban Way" panose="02000603000000000000" pitchFamily="2" charset="0"/>
                <a:ea typeface="The Urban Way" panose="02000603000000000000" pitchFamily="2" charset="0"/>
              </a:rPr>
              <a:t>U.M.W.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0955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The Urban Way Hollow" panose="02000603000000000000" pitchFamily="2" charset="0"/>
                <a:ea typeface="The Urban Way Hollow" panose="02000603000000000000" pitchFamily="2" charset="0"/>
              </a:rPr>
              <a:t>U.M.W. </a:t>
            </a:r>
            <a:r>
              <a:rPr lang="en-US" sz="4000" dirty="0" smtClean="0">
                <a:latin typeface="The Urban Way" panose="02000603000000000000" pitchFamily="2" charset="0"/>
                <a:ea typeface="The Urban Way" panose="02000603000000000000" pitchFamily="2" charset="0"/>
              </a:rPr>
              <a:t>Resumes soon!</a:t>
            </a:r>
            <a:endParaRPr lang="en-US" sz="4000" dirty="0">
              <a:latin typeface="The Urban Way" panose="02000603000000000000" pitchFamily="2" charset="0"/>
              <a:ea typeface="The Urban Way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3493175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he Urban Way" panose="02000603000000000000" pitchFamily="2" charset="0"/>
                <a:ea typeface="The Urban Way" panose="02000603000000000000" pitchFamily="2" charset="0"/>
              </a:rPr>
              <a:t>Next Meeting:  </a:t>
            </a:r>
          </a:p>
          <a:p>
            <a:pPr algn="ctr"/>
            <a:r>
              <a:rPr lang="en-US" sz="4400" dirty="0" smtClean="0">
                <a:solidFill>
                  <a:srgbClr val="0070C0"/>
                </a:solidFill>
                <a:latin typeface="The Urban Way" panose="02000603000000000000" pitchFamily="2" charset="0"/>
                <a:ea typeface="The Urban Way" panose="02000603000000000000" pitchFamily="2" charset="0"/>
              </a:rPr>
              <a:t>August 24 @ 3pm</a:t>
            </a:r>
            <a:endParaRPr lang="en-US" sz="4400" dirty="0">
              <a:solidFill>
                <a:srgbClr val="0070C0"/>
              </a:solidFill>
              <a:latin typeface="The Urban Way" panose="02000603000000000000" pitchFamily="2" charset="0"/>
              <a:ea typeface="The Urban Way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809750"/>
            <a:ext cx="91440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950899"/>
            <a:ext cx="9906000" cy="131790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809750"/>
            <a:ext cx="0" cy="167640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0" y="1771650"/>
            <a:ext cx="0" cy="167640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42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358"/>
            <a:ext cx="9159240" cy="5143500"/>
          </a:xfrm>
          <a:prstGeom prst="rect">
            <a:avLst/>
          </a:prstGeom>
          <a:solidFill>
            <a:srgbClr val="DBE3D3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6240" y="19358"/>
            <a:ext cx="8740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993366"/>
                </a:solidFill>
                <a:latin typeface="Rockwell Extra Bold" panose="02060903040505020403" pitchFamily="18" charset="0"/>
              </a:rPr>
              <a:t>AUGUST </a:t>
            </a:r>
            <a:r>
              <a:rPr lang="en-US" sz="8000" b="1" i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70645" y="2782272"/>
            <a:ext cx="2675596" cy="1200329"/>
            <a:chOff x="220004" y="2591108"/>
            <a:chExt cx="2675596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722924" y="2591108"/>
              <a:ext cx="21726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/>
                <a:t>Peas</a:t>
              </a:r>
              <a:endParaRPr lang="en-US" sz="7200" b="1" dirty="0">
                <a:solidFill>
                  <a:srgbClr val="FF0000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04" y="2969643"/>
              <a:ext cx="502920" cy="452628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72164"/>
            <a:ext cx="2810267" cy="3515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492315"/>
            <a:ext cx="7886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7030A0"/>
              </a:solidFill>
              <a:latin typeface="Luna" pitchFamily="2" charset="0"/>
            </a:endParaRPr>
          </a:p>
          <a:p>
            <a:r>
              <a:rPr lang="en-US" sz="5400" b="1" dirty="0" smtClean="0">
                <a:solidFill>
                  <a:srgbClr val="7030A0"/>
                </a:solidFill>
                <a:latin typeface="Luna" pitchFamily="2" charset="0"/>
              </a:rPr>
              <a:t>FOOD </a:t>
            </a:r>
            <a:r>
              <a:rPr lang="en-US" sz="5400" b="1" dirty="0">
                <a:solidFill>
                  <a:srgbClr val="7030A0"/>
                </a:solidFill>
                <a:latin typeface="Luna" pitchFamily="2" charset="0"/>
              </a:rPr>
              <a:t>PANTRY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079945" y="3810921"/>
            <a:ext cx="3581400" cy="1200329"/>
            <a:chOff x="220004" y="3810922"/>
            <a:chExt cx="3581400" cy="120032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9957">
              <a:off x="220004" y="4184773"/>
              <a:ext cx="502920" cy="45262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22924" y="3810922"/>
              <a:ext cx="30784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/>
                <a:t>Jelly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799" y="2782273"/>
            <a:ext cx="3460035" cy="1200329"/>
            <a:chOff x="3123645" y="2591107"/>
            <a:chExt cx="3460035" cy="1200329"/>
          </a:xfrm>
        </p:grpSpPr>
        <p:sp>
          <p:nvSpPr>
            <p:cNvPr id="24" name="TextBox 23"/>
            <p:cNvSpPr txBox="1"/>
            <p:nvPr/>
          </p:nvSpPr>
          <p:spPr>
            <a:xfrm>
              <a:off x="3505200" y="2591107"/>
              <a:ext cx="30784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/>
                <a:t>Carrots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27373">
              <a:off x="3098499" y="2964957"/>
              <a:ext cx="502920" cy="45262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0" y="-1"/>
            <a:ext cx="9144000" cy="5143500"/>
            <a:chOff x="0" y="-1"/>
            <a:chExt cx="9144000" cy="5143500"/>
          </a:xfrm>
        </p:grpSpPr>
        <p:sp>
          <p:nvSpPr>
            <p:cNvPr id="16" name="Rectangle 15"/>
            <p:cNvSpPr/>
            <p:nvPr/>
          </p:nvSpPr>
          <p:spPr>
            <a:xfrm>
              <a:off x="0" y="-1"/>
              <a:ext cx="9144000" cy="51435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4800" y="361950"/>
              <a:ext cx="8458200" cy="44196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5815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6700" y="1040120"/>
              <a:ext cx="8077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solidFill>
                    <a:srgbClr val="E36303"/>
                  </a:solidFill>
                  <a:latin typeface="Arial Narrow" panose="020B0606020202030204" pitchFamily="34" charset="0"/>
                </a:rPr>
                <a:t>Ingathering</a:t>
              </a:r>
              <a:endParaRPr lang="en-US" sz="9600" dirty="0">
                <a:solidFill>
                  <a:srgbClr val="E36303"/>
                </a:solidFill>
                <a:latin typeface="Arial Narrow" panose="020B0606020202030204" pitchFamily="34" charset="0"/>
              </a:endParaRPr>
            </a:p>
            <a:p>
              <a:r>
                <a:rPr lang="en-US" dirty="0" smtClean="0"/>
                <a:t>	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676400" y="2407004"/>
              <a:ext cx="3124200" cy="0"/>
            </a:xfrm>
            <a:prstGeom prst="line">
              <a:avLst/>
            </a:prstGeom>
            <a:ln w="28575">
              <a:solidFill>
                <a:srgbClr val="5815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66700" y="405143"/>
              <a:ext cx="50958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rgbClr val="5815BB"/>
                  </a:solidFill>
                  <a:latin typeface="LillyBelle" pitchFamily="2" charset="-128"/>
                  <a:ea typeface="LillyBelle" pitchFamily="2" charset="-128"/>
                  <a:cs typeface="LillyBelle" pitchFamily="2" charset="-128"/>
                </a:rPr>
                <a:t>43</a:t>
              </a:r>
              <a:r>
                <a:rPr lang="en-US" sz="6600" baseline="30000" dirty="0">
                  <a:solidFill>
                    <a:srgbClr val="5815BB"/>
                  </a:solidFill>
                  <a:latin typeface="LillyBelle" pitchFamily="2" charset="-128"/>
                  <a:ea typeface="LillyBelle" pitchFamily="2" charset="-128"/>
                  <a:cs typeface="LillyBelle" pitchFamily="2" charset="-128"/>
                </a:rPr>
                <a:t> </a:t>
              </a:r>
              <a:r>
                <a:rPr lang="en-US" sz="6600" baseline="30000" dirty="0" err="1" smtClean="0">
                  <a:solidFill>
                    <a:srgbClr val="5815BB"/>
                  </a:solidFill>
                  <a:latin typeface="LillyBelle" pitchFamily="2" charset="-128"/>
                  <a:ea typeface="LillyBelle" pitchFamily="2" charset="-128"/>
                  <a:cs typeface="LillyBelle" pitchFamily="2" charset="-128"/>
                </a:rPr>
                <a:t>rd</a:t>
              </a:r>
              <a:r>
                <a:rPr lang="en-US" sz="6600" dirty="0" smtClean="0">
                  <a:solidFill>
                    <a:srgbClr val="5815BB"/>
                  </a:solidFill>
                  <a:latin typeface="LillyBelle" pitchFamily="2" charset="-128"/>
                  <a:ea typeface="LillyBelle" pitchFamily="2" charset="-128"/>
                  <a:cs typeface="LillyBelle" pitchFamily="2" charset="-128"/>
                </a:rPr>
                <a:t> annual</a:t>
              </a:r>
              <a:endParaRPr lang="en-US" sz="6600" dirty="0">
                <a:solidFill>
                  <a:srgbClr val="5815BB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endParaRPr>
            </a:p>
          </p:txBody>
        </p:sp>
        <p:sp>
          <p:nvSpPr>
            <p:cNvPr id="22" name="AutoShape 13"/>
            <p:cNvSpPr>
              <a:spLocks noChangeArrowheads="1"/>
            </p:cNvSpPr>
            <p:nvPr/>
          </p:nvSpPr>
          <p:spPr bwMode="auto">
            <a:xfrm>
              <a:off x="5362541" y="666751"/>
              <a:ext cx="3224676" cy="3886200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15"/>
            <p:cNvSpPr>
              <a:spLocks noChangeArrowheads="1"/>
            </p:cNvSpPr>
            <p:nvPr/>
          </p:nvSpPr>
          <p:spPr bwMode="auto">
            <a:xfrm>
              <a:off x="5487446" y="915949"/>
              <a:ext cx="1370553" cy="183250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18"/>
            <p:cNvSpPr>
              <a:spLocks noChangeArrowheads="1"/>
            </p:cNvSpPr>
            <p:nvPr/>
          </p:nvSpPr>
          <p:spPr bwMode="auto">
            <a:xfrm>
              <a:off x="5535726" y="2883051"/>
              <a:ext cx="2881534" cy="148275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AutoShape 15"/>
            <p:cNvSpPr>
              <a:spLocks noChangeArrowheads="1"/>
            </p:cNvSpPr>
            <p:nvPr/>
          </p:nvSpPr>
          <p:spPr bwMode="auto">
            <a:xfrm>
              <a:off x="7021750" y="915948"/>
              <a:ext cx="1395510" cy="183250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7" name="Picture 21" descr="onesie snip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430" y="959141"/>
              <a:ext cx="1322150" cy="1774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66700" y="2633888"/>
              <a:ext cx="505777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/>
                <a:t>See samples &amp; instructions on the Gathering Area table.</a:t>
              </a:r>
              <a:endParaRPr lang="en-US" sz="44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57200" y="2407004"/>
              <a:ext cx="762000" cy="0"/>
            </a:xfrm>
            <a:prstGeom prst="line">
              <a:avLst/>
            </a:prstGeom>
            <a:ln w="28575">
              <a:solidFill>
                <a:srgbClr val="5815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277" y="2883096"/>
              <a:ext cx="2664946" cy="1482752"/>
            </a:xfrm>
            <a:prstGeom prst="rect">
              <a:avLst/>
            </a:prstGeom>
          </p:spPr>
        </p:pic>
        <p:pic>
          <p:nvPicPr>
            <p:cNvPr id="31" name="Picture 23" descr="toiletries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252" y="959141"/>
              <a:ext cx="1259306" cy="1789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387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2"/>
            <a:ext cx="8991600" cy="4981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0962"/>
            <a:ext cx="8839200" cy="256698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66800" y="3028950"/>
            <a:ext cx="1219200" cy="1828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19200" y="2724150"/>
            <a:ext cx="9906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154780"/>
            <a:ext cx="3209925" cy="48148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87995" y="1123950"/>
            <a:ext cx="5791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Amatic SC" pitchFamily="2" charset="0"/>
              </a:rPr>
              <a:t>Our           are with </a:t>
            </a:r>
            <a:r>
              <a:rPr lang="en-US" sz="8800" dirty="0" smtClean="0">
                <a:solidFill>
                  <a:schemeClr val="accent3">
                    <a:lumMod val="75000"/>
                  </a:schemeClr>
                </a:solidFill>
                <a:latin typeface="Amatic SC" pitchFamily="2" charset="0"/>
              </a:rPr>
              <a:t>the Ukrainian people</a:t>
            </a:r>
            <a:r>
              <a:rPr lang="en-US" sz="8800" dirty="0" smtClean="0">
                <a:solidFill>
                  <a:schemeClr val="accent3">
                    <a:lumMod val="75000"/>
                  </a:schemeClr>
                </a:solidFill>
                <a:latin typeface="always  forever" pitchFamily="2" charset="0"/>
              </a:rPr>
              <a:t>.</a:t>
            </a:r>
            <a:endParaRPr lang="en-US" sz="8800" dirty="0">
              <a:solidFill>
                <a:schemeClr val="accent3">
                  <a:lumMod val="75000"/>
                </a:schemeClr>
              </a:solidFill>
              <a:latin typeface="always  forever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361342" y="1174075"/>
            <a:ext cx="1582258" cy="1438160"/>
            <a:chOff x="4248729" y="80962"/>
            <a:chExt cx="1936538" cy="162705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729" y="80962"/>
              <a:ext cx="1389487" cy="140017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7376">
              <a:off x="5091164" y="605498"/>
              <a:ext cx="1094103" cy="1102519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646875"/>
            <a:ext cx="106679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5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3834" y="133462"/>
            <a:ext cx="8740140" cy="2784276"/>
            <a:chOff x="396240" y="19358"/>
            <a:chExt cx="8740140" cy="2784276"/>
          </a:xfrm>
        </p:grpSpPr>
        <p:sp>
          <p:nvSpPr>
            <p:cNvPr id="12" name="TextBox 11"/>
            <p:cNvSpPr txBox="1"/>
            <p:nvPr/>
          </p:nvSpPr>
          <p:spPr>
            <a:xfrm>
              <a:off x="396240" y="19358"/>
              <a:ext cx="87401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FFC000"/>
                  </a:solidFill>
                  <a:latin typeface="Rockwell Extra Bold" panose="02060903040505020403" pitchFamily="18" charset="0"/>
                </a:rPr>
                <a:t>AUGUST</a:t>
              </a:r>
              <a:r>
                <a:rPr lang="en-US" sz="8000" b="1" dirty="0" smtClean="0">
                  <a:solidFill>
                    <a:srgbClr val="0033CC"/>
                  </a:solidFill>
                  <a:latin typeface="Rockwell Extra Bold" panose="02060903040505020403" pitchFamily="18" charset="0"/>
                </a:rPr>
                <a:t> </a:t>
              </a:r>
              <a:r>
                <a:rPr lang="en-US" sz="8000" b="1" i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at the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33450" y="1326306"/>
              <a:ext cx="78867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chemeClr val="tx2">
                    <a:lumMod val="75000"/>
                  </a:schemeClr>
                </a:solidFill>
                <a:latin typeface="Luna" pitchFamily="2" charset="0"/>
              </a:endParaRPr>
            </a:p>
            <a:p>
              <a:r>
                <a:rPr lang="en-US" sz="5400" b="1" dirty="0" smtClean="0">
                  <a:solidFill>
                    <a:srgbClr val="FF66CC"/>
                  </a:solidFill>
                  <a:latin typeface="Luna" pitchFamily="2" charset="0"/>
                </a:rPr>
                <a:t>FOOD </a:t>
              </a:r>
              <a:r>
                <a:rPr lang="en-US" sz="5400" b="1" dirty="0">
                  <a:solidFill>
                    <a:srgbClr val="FF66CC"/>
                  </a:solidFill>
                  <a:latin typeface="Luna" pitchFamily="2" charset="0"/>
                </a:rPr>
                <a:t>PANTRY</a:t>
              </a:r>
            </a:p>
            <a:p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4343" y="2653851"/>
            <a:ext cx="8429657" cy="2466156"/>
            <a:chOff x="948769" y="2618006"/>
            <a:chExt cx="8429657" cy="2466156"/>
          </a:xfrm>
        </p:grpSpPr>
        <p:sp>
          <p:nvSpPr>
            <p:cNvPr id="24" name="TextBox 23"/>
            <p:cNvSpPr txBox="1"/>
            <p:nvPr/>
          </p:nvSpPr>
          <p:spPr>
            <a:xfrm>
              <a:off x="948769" y="3606834"/>
              <a:ext cx="64770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/>
                <a:t>Peanut butter</a:t>
              </a:r>
              <a:endParaRPr lang="en-US" sz="7200" b="1" dirty="0"/>
            </a:p>
            <a:p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28699" y="2618006"/>
              <a:ext cx="834972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/>
                <a:t>Pasta,  Jelly &amp;</a:t>
              </a:r>
              <a:endParaRPr lang="en-US" sz="7200" b="1" dirty="0"/>
            </a:p>
            <a:p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00800" y="1744230"/>
            <a:ext cx="2451688" cy="2929088"/>
            <a:chOff x="6400800" y="1744230"/>
            <a:chExt cx="2451688" cy="29290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CFD"/>
                </a:clrFrom>
                <a:clrTo>
                  <a:srgbClr val="FEFC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207" y="1744230"/>
              <a:ext cx="1494099" cy="214270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6400800" y="2563145"/>
              <a:ext cx="1213441" cy="2059980"/>
              <a:chOff x="6267450" y="2470109"/>
              <a:chExt cx="1213441" cy="205998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8FFFF"/>
                  </a:clrFrom>
                  <a:clrTo>
                    <a:srgbClr val="F8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7450" y="2470109"/>
                <a:ext cx="819150" cy="1419225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8FFFF"/>
                  </a:clrFrom>
                  <a:clrTo>
                    <a:srgbClr val="F8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2216" y="3129914"/>
                <a:ext cx="828675" cy="1400175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1933" y="3100541"/>
              <a:ext cx="960555" cy="1572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68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13441</TotalTime>
  <Words>188</Words>
  <Application>Microsoft Office PowerPoint</Application>
  <PresentationFormat>On-screen Show (16:9)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New to EUMC?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Farwell Brunch Potluck for Pastor Ron &amp; Pastor Nikki</dc:title>
  <dc:creator>Office Manager</dc:creator>
  <cp:lastModifiedBy>John Cannon</cp:lastModifiedBy>
  <cp:revision>1645</cp:revision>
  <dcterms:created xsi:type="dcterms:W3CDTF">2018-06-07T15:56:17Z</dcterms:created>
  <dcterms:modified xsi:type="dcterms:W3CDTF">2022-08-05T21:20:32Z</dcterms:modified>
</cp:coreProperties>
</file>