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99" r:id="rId2"/>
    <p:sldId id="397" r:id="rId3"/>
    <p:sldId id="500" r:id="rId4"/>
    <p:sldId id="432" r:id="rId5"/>
    <p:sldId id="503" r:id="rId6"/>
    <p:sldId id="501" r:id="rId7"/>
    <p:sldId id="497" r:id="rId8"/>
    <p:sldId id="416" r:id="rId9"/>
    <p:sldId id="486" r:id="rId10"/>
    <p:sldId id="484" r:id="rId11"/>
    <p:sldId id="502" r:id="rId12"/>
    <p:sldId id="494" r:id="rId13"/>
    <p:sldId id="483" r:id="rId14"/>
    <p:sldId id="417" r:id="rId15"/>
    <p:sldId id="487" r:id="rId16"/>
    <p:sldId id="496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D02"/>
    <a:srgbClr val="460046"/>
    <a:srgbClr val="386A74"/>
    <a:srgbClr val="D84D22"/>
    <a:srgbClr val="006600"/>
    <a:srgbClr val="0000B8"/>
    <a:srgbClr val="0000CC"/>
    <a:srgbClr val="5F6FA3"/>
    <a:srgbClr val="404C80"/>
    <a:srgbClr val="B0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439" autoAdjust="0"/>
  </p:normalViewPr>
  <p:slideViewPr>
    <p:cSldViewPr>
      <p:cViewPr>
        <p:scale>
          <a:sx n="110" d="100"/>
          <a:sy n="110" d="100"/>
        </p:scale>
        <p:origin x="-1476" y="-6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8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5373-BF69-44AA-B31F-696E11CEB97D}" type="datetimeFigureOut">
              <a:rPr lang="en-US" smtClean="0"/>
              <a:t>03/24/2023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9DEB-7F3D-49FA-9041-6F801A33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8A91-39AF-4C12-9EB7-12BF09FECD08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1D34-3B82-4B46-A3CB-605AC9662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1D34-3B82-4B46-A3CB-605AC9662D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8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1D34-3B82-4B46-A3CB-605AC9662D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58A-8065-4DB3-BDD7-51F3FDB9D72D}" type="datetimeFigureOut">
              <a:rPr lang="en-US" smtClean="0"/>
              <a:t>03/24/2023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1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8200" y="0"/>
            <a:ext cx="9982200" cy="6381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1162" y="27504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6600" dirty="0" smtClean="0">
                <a:ln>
                  <a:solidFill>
                    <a:srgbClr val="460046"/>
                  </a:solidFill>
                </a:ln>
                <a:solidFill>
                  <a:srgbClr val="386A7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Welcome</a:t>
            </a:r>
            <a:endParaRPr lang="en-US" sz="16600" dirty="0">
              <a:ln>
                <a:solidFill>
                  <a:srgbClr val="460046"/>
                </a:solidFill>
              </a:ln>
              <a:solidFill>
                <a:srgbClr val="386A74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47026" y="2170270"/>
            <a:ext cx="6729412" cy="1667233"/>
            <a:chOff x="2438400" y="2821840"/>
            <a:chExt cx="6729412" cy="1667233"/>
          </a:xfrm>
        </p:grpSpPr>
        <p:sp>
          <p:nvSpPr>
            <p:cNvPr id="7" name="TextBox 6"/>
            <p:cNvSpPr txBox="1"/>
            <p:nvPr/>
          </p:nvSpPr>
          <p:spPr>
            <a:xfrm>
              <a:off x="2438400" y="2821840"/>
              <a:ext cx="6666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Lowvetica" pitchFamily="2" charset="0"/>
                  <a:ea typeface="Give It Your Heart" panose="02000603000000000000" pitchFamily="2" charset="0"/>
                  <a:cs typeface="LillyBelle" pitchFamily="2" charset="-128"/>
                </a:rPr>
                <a:t>to Eldridge United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00902" y="3473410"/>
              <a:ext cx="6666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460046"/>
                  </a:solidFill>
                  <a:latin typeface="Lowvetica" pitchFamily="2" charset="0"/>
                  <a:ea typeface="Give It Your Heart" panose="02000603000000000000" pitchFamily="2" charset="0"/>
                  <a:cs typeface="LillyBelle" pitchFamily="2" charset="-128"/>
                </a:rPr>
                <a:t>            </a:t>
              </a:r>
              <a:r>
                <a:rPr lang="en-US" sz="6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Lowvetica" pitchFamily="2" charset="0"/>
                  <a:ea typeface="Give It Your Heart" panose="02000603000000000000" pitchFamily="2" charset="0"/>
                  <a:cs typeface="LillyBelle" pitchFamily="2" charset="-128"/>
                </a:rPr>
                <a:t>Methodist Church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9134475" cy="514350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57898" y="2164160"/>
            <a:ext cx="6729402" cy="1661147"/>
            <a:chOff x="2467565" y="2821840"/>
            <a:chExt cx="6729402" cy="1661147"/>
          </a:xfrm>
        </p:grpSpPr>
        <p:sp>
          <p:nvSpPr>
            <p:cNvPr id="14" name="TextBox 13"/>
            <p:cNvSpPr txBox="1"/>
            <p:nvPr/>
          </p:nvSpPr>
          <p:spPr>
            <a:xfrm>
              <a:off x="2467565" y="2821840"/>
              <a:ext cx="6666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460046"/>
                  </a:solidFill>
                  <a:latin typeface="Lowvetica" pitchFamily="2" charset="0"/>
                  <a:ea typeface="Give It Your Heart" panose="02000603000000000000" pitchFamily="2" charset="0"/>
                  <a:cs typeface="LillyBelle" pitchFamily="2" charset="-128"/>
                </a:rPr>
                <a:t>to Eldridge United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0057" y="3467324"/>
              <a:ext cx="6666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460046"/>
                  </a:solidFill>
                  <a:latin typeface="Lowvetica" pitchFamily="2" charset="0"/>
                  <a:ea typeface="Give It Your Heart" panose="02000603000000000000" pitchFamily="2" charset="0"/>
                  <a:cs typeface="LillyBelle" pitchFamily="2" charset="-128"/>
                </a:rPr>
                <a:t>            Methodist Church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2" y="2126419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" y="285750"/>
            <a:ext cx="4354068" cy="3352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76800" y="895350"/>
            <a:ext cx="40386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Have you turned in</a:t>
            </a:r>
          </a:p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bg1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your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" y="3638550"/>
            <a:ext cx="90350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Amatic SC" pitchFamily="2" charset="0"/>
              </a:rPr>
              <a:t>TIME &amp; TALENT SURVEYS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99441" y="3628846"/>
            <a:ext cx="90350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Amatic SC" pitchFamily="2" charset="0"/>
              </a:rPr>
              <a:t>TIME &amp; TALENT SURVEYS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237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" y="57150"/>
            <a:ext cx="9083040" cy="5038724"/>
          </a:xfrm>
          <a:prstGeom prst="rect">
            <a:avLst/>
          </a:prstGeom>
          <a:solidFill>
            <a:srgbClr val="F3FFFF"/>
          </a:solidFill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671918" y="44007"/>
            <a:ext cx="1850806" cy="2667000"/>
            <a:chOff x="6524083" y="143775"/>
            <a:chExt cx="1850806" cy="2667000"/>
          </a:xfrm>
        </p:grpSpPr>
        <p:sp>
          <p:nvSpPr>
            <p:cNvPr id="22" name="Rectangle 21"/>
            <p:cNvSpPr/>
            <p:nvPr/>
          </p:nvSpPr>
          <p:spPr>
            <a:xfrm>
              <a:off x="7002774" y="742950"/>
              <a:ext cx="1262141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083" y="143775"/>
              <a:ext cx="1850806" cy="26670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470663" y="451320"/>
            <a:ext cx="1588505" cy="2554896"/>
            <a:chOff x="7470663" y="451320"/>
            <a:chExt cx="1588505" cy="2554896"/>
          </a:xfrm>
        </p:grpSpPr>
        <p:sp>
          <p:nvSpPr>
            <p:cNvPr id="24" name="Rectangle 23"/>
            <p:cNvSpPr/>
            <p:nvPr/>
          </p:nvSpPr>
          <p:spPr>
            <a:xfrm>
              <a:off x="7781679" y="742950"/>
              <a:ext cx="1209921" cy="1881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663" y="451320"/>
              <a:ext cx="1588505" cy="255489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02" y="2739505"/>
            <a:ext cx="1200072" cy="1500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920" y="0"/>
            <a:ext cx="885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4B0096"/>
                </a:solidFill>
                <a:latin typeface="Rockwell Extra Bold" panose="02060903040505020403" pitchFamily="18" charset="0"/>
              </a:rPr>
              <a:t>APRIL</a:t>
            </a:r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 JULI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 JULIAN" panose="02000000000000000000" pitchFamily="2" charset="0"/>
              </a:rPr>
              <a:t>at the</a:t>
            </a:r>
            <a:endParaRPr lang="en-US" sz="4800" b="1" i="1" dirty="0">
              <a:solidFill>
                <a:schemeClr val="tx1">
                  <a:lumMod val="65000"/>
                  <a:lumOff val="35000"/>
                </a:schemeClr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96" y="917450"/>
            <a:ext cx="70822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800" b="1" dirty="0" smtClean="0">
                <a:solidFill>
                  <a:srgbClr val="CC00CC"/>
                </a:solidFill>
                <a:latin typeface="Luna" pitchFamily="2" charset="0"/>
              </a:rPr>
              <a:t>FOOD PANTRY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864" y="2623992"/>
            <a:ext cx="8767321" cy="2563718"/>
            <a:chOff x="0" y="2343150"/>
            <a:chExt cx="6396479" cy="2563718"/>
          </a:xfrm>
        </p:grpSpPr>
        <p:sp>
          <p:nvSpPr>
            <p:cNvPr id="5" name="TextBox 4"/>
            <p:cNvSpPr txBox="1"/>
            <p:nvPr/>
          </p:nvSpPr>
          <p:spPr>
            <a:xfrm>
              <a:off x="0" y="2343150"/>
              <a:ext cx="63964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Hamburger Helper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59" y="3583429"/>
              <a:ext cx="63736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Canned Meat &amp; Fruit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685800" y="2576512"/>
            <a:ext cx="55626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44" y="3725245"/>
            <a:ext cx="1488558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95" y="2677944"/>
            <a:ext cx="1366756" cy="1269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61" y="2389141"/>
            <a:ext cx="1303560" cy="17127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50" y="4098611"/>
            <a:ext cx="1183209" cy="982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9F5F6"/>
              </a:clrFrom>
              <a:clrTo>
                <a:srgbClr val="F9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01" y="3507831"/>
            <a:ext cx="1208899" cy="8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82" y="526764"/>
            <a:ext cx="913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Yard Sale" panose="00000400000000000000" pitchFamily="2" charset="0"/>
              </a:rPr>
              <a:t>RUMMAGE SALE</a:t>
            </a:r>
            <a:endParaRPr lang="en-US" sz="8000" dirty="0">
              <a:solidFill>
                <a:srgbClr val="C00000"/>
              </a:solidFill>
              <a:latin typeface="Yard Sale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08" y="1352550"/>
            <a:ext cx="4876800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Apr 27-29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DJB Yard Sale Marker" panose="02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4" y="65099"/>
            <a:ext cx="907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EUMC Annual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DJB Yard Sale Marker" panose="020005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882" y="2846326"/>
            <a:ext cx="4942936" cy="1533310"/>
            <a:chOff x="10064" y="2587503"/>
            <a:chExt cx="4942936" cy="1533310"/>
          </a:xfrm>
        </p:grpSpPr>
        <p:sp>
          <p:nvSpPr>
            <p:cNvPr id="7" name="TextBox 6"/>
            <p:cNvSpPr txBox="1"/>
            <p:nvPr/>
          </p:nvSpPr>
          <p:spPr>
            <a:xfrm>
              <a:off x="10064" y="2587503"/>
              <a:ext cx="4942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Brush Script MT" panose="03060802040406070304" pitchFamily="66" charset="0"/>
                </a:rPr>
                <a:t>f</a:t>
              </a:r>
              <a:r>
                <a:rPr lang="en-US" sz="4800" dirty="0" smtClean="0">
                  <a:latin typeface="Brush Script MT" panose="03060802040406070304" pitchFamily="66" charset="0"/>
                </a:rPr>
                <a:t>eaturing</a:t>
              </a:r>
              <a:r>
                <a:rPr lang="en-US" sz="4800" dirty="0" smtClean="0">
                  <a:latin typeface="DJB Yard Sale Marker" panose="02000500000000000000" pitchFamily="2" charset="0"/>
                </a:rPr>
                <a:t> </a:t>
              </a:r>
              <a:r>
                <a:rPr lang="en-US" sz="4400" b="1" dirty="0" smtClean="0">
                  <a:latin typeface="DJB Yard Sale Marker" panose="02000500000000000000" pitchFamily="2" charset="0"/>
                </a:rPr>
                <a:t>UMW</a:t>
              </a:r>
              <a:r>
                <a:rPr lang="en-US" sz="4800" b="1" dirty="0" smtClean="0">
                  <a:latin typeface="DJB Yard Sale Marker" panose="02000500000000000000" pitchFamily="2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64" y="3105150"/>
              <a:ext cx="4942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C00000"/>
                  </a:solidFill>
                  <a:latin typeface="Yard Sale" panose="00000400000000000000" pitchFamily="2" charset="0"/>
                </a:rPr>
                <a:t>BAKE SALE</a:t>
              </a:r>
              <a:endParaRPr lang="en-US" sz="6000" dirty="0">
                <a:solidFill>
                  <a:srgbClr val="C00000"/>
                </a:solidFill>
                <a:latin typeface="Yard Sale" panose="000004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3882" y="4324350"/>
            <a:ext cx="495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8-5 on 28</a:t>
            </a:r>
            <a:r>
              <a:rPr lang="en-US" sz="3600" b="1" baseline="30000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th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 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DJB Yard Sale Marker" panose="020005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5400675" cy="35433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524000" y="2647950"/>
            <a:ext cx="3962400" cy="0"/>
          </a:xfrm>
          <a:prstGeom prst="line">
            <a:avLst/>
          </a:prstGeom>
          <a:ln w="28575">
            <a:solidFill>
              <a:srgbClr val="BE8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3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90550"/>
            <a:ext cx="8823385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7866" y="4300045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Earthquake Victims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591" y="-790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82400"/>
                </a:solidFill>
                <a:latin typeface="Arial Black" panose="020B0A04020102020204" pitchFamily="34" charset="0"/>
              </a:rPr>
              <a:t>We Continue to </a:t>
            </a:r>
            <a:endParaRPr lang="en-US" sz="4400" b="1" dirty="0">
              <a:solidFill>
                <a:srgbClr val="4824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24"/>
            <a:ext cx="9144000" cy="5699761"/>
            <a:chOff x="0" y="9524"/>
            <a:chExt cx="9144000" cy="5699761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9524"/>
              <a:ext cx="88392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KG True Colors" panose="02000506000000020003" pitchFamily="2" charset="0"/>
                </a:rPr>
                <a:t>“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The  </a:t>
              </a:r>
              <a:r>
                <a:rPr lang="en-US" sz="4000" b="1" dirty="0" smtClean="0">
                  <a:latin typeface="DJB Yard Sale Marker" panose="02000500000000000000" pitchFamily="2" charset="0"/>
                </a:rPr>
                <a:t>MISSION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the </a:t>
              </a:r>
              <a:endParaRPr lang="en-US" sz="4800" b="1" dirty="0" smtClean="0">
                <a:latin typeface="KG True Colors" panose="02000506000000020003" pitchFamily="2" charset="0"/>
              </a:endParaRPr>
            </a:p>
            <a:p>
              <a:pPr algn="ctr"/>
              <a:r>
                <a:rPr lang="en-US" sz="4800" b="1" dirty="0" smtClean="0">
                  <a:latin typeface="KG True Colors" panose="02000506000000020003" pitchFamily="2" charset="0"/>
                </a:rPr>
                <a:t>Eldridge </a:t>
              </a:r>
              <a:r>
                <a:rPr lang="en-US" sz="4800" b="1" dirty="0">
                  <a:latin typeface="KG True Colors" panose="02000506000000020003" pitchFamily="2" charset="0"/>
                </a:rPr>
                <a:t>United Methodist Church</a:t>
              </a:r>
            </a:p>
            <a:p>
              <a:pPr algn="ctr"/>
              <a:r>
                <a:rPr lang="en-US" sz="4800" b="1" dirty="0">
                  <a:latin typeface="KG True Colors" panose="02000506000000020003" pitchFamily="2" charset="0"/>
                </a:rPr>
                <a:t>is to be a community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loving disciples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who </a:t>
              </a:r>
              <a:r>
                <a:rPr lang="en-US" sz="4800" b="1" dirty="0">
                  <a:latin typeface="KG True Colors" panose="02000506000000020003" pitchFamily="2" charset="0"/>
                </a:rPr>
                <a:t>proclaim and live love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God and neighbor.”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1405"/>
              <a:ext cx="9144000" cy="2087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8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673" y="90487"/>
            <a:ext cx="8953501" cy="5053013"/>
            <a:chOff x="66673" y="90487"/>
            <a:chExt cx="8953501" cy="50530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33350"/>
              <a:ext cx="6096000" cy="4876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90487"/>
              <a:ext cx="3267075" cy="49815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775" y="1171366"/>
              <a:ext cx="54864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Ukrainian</a:t>
              </a:r>
            </a:p>
            <a:p>
              <a:pPr algn="ctr"/>
              <a:r>
                <a:rPr lang="en-US" sz="88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Refugees</a:t>
              </a:r>
              <a:endParaRPr lang="en-US" sz="88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775" y="4127837"/>
              <a:ext cx="89153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</a:rPr>
                <a:t>Keep them in your prayers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673" y="387993"/>
              <a:ext cx="7286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 dirty="0" smtClean="0">
                  <a:solidFill>
                    <a:schemeClr val="bg1"/>
                  </a:solidFill>
                </a:rPr>
                <a:t>Don’t forget the</a:t>
              </a:r>
              <a:endParaRPr lang="en-US" sz="4800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" y="1180890"/>
              <a:ext cx="54864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rgbClr val="CCCC00"/>
                  </a:solidFill>
                  <a:latin typeface="Berlin Sans FB Demi" panose="020E0802020502020306" pitchFamily="34" charset="0"/>
                </a:rPr>
                <a:t>Ukrainian</a:t>
              </a:r>
            </a:p>
            <a:p>
              <a:pPr algn="ctr"/>
              <a:r>
                <a:rPr lang="en-US" sz="8800" dirty="0" smtClean="0">
                  <a:solidFill>
                    <a:srgbClr val="001D7A"/>
                  </a:solidFill>
                  <a:latin typeface="Berlin Sans FB Demi" panose="020E0802020502020306" pitchFamily="34" charset="0"/>
                </a:rPr>
                <a:t>Refugees</a:t>
              </a:r>
              <a:endParaRPr lang="en-US" sz="8800" dirty="0">
                <a:solidFill>
                  <a:srgbClr val="001D7A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9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1701"/>
            <a:ext cx="91948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00" y="4162154"/>
            <a:ext cx="9160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w.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l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i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g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u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m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c.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o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g</a:t>
            </a:r>
            <a:endParaRPr lang="en-US" sz="5800" dirty="0">
              <a:ln>
                <a:solidFill>
                  <a:schemeClr val="tx1"/>
                </a:solidFill>
              </a:ln>
              <a:solidFill>
                <a:srgbClr val="DC5693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64" y="209550"/>
            <a:ext cx="5791200" cy="413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9" flipH="1">
            <a:off x="722550" y="-219908"/>
            <a:ext cx="5568322" cy="2953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964" y="2104063"/>
            <a:ext cx="1981200" cy="2293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4" y="3144122"/>
            <a:ext cx="2057400" cy="13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28575">
                  <a:solidFill>
                    <a:srgbClr val="3C3C5A"/>
                  </a:solidFill>
                </a:ln>
                <a:solidFill>
                  <a:srgbClr val="FF5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SERVING TODAY</a:t>
            </a:r>
            <a:endParaRPr lang="en-US" sz="8000" dirty="0">
              <a:ln w="28575">
                <a:solidFill>
                  <a:srgbClr val="3C3C5A"/>
                </a:solidFill>
              </a:ln>
              <a:solidFill>
                <a:srgbClr val="FF5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" y="1504950"/>
            <a:ext cx="2457617" cy="33992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67000" y="1103284"/>
            <a:ext cx="9124950" cy="4096108"/>
            <a:chOff x="2390858" y="1200150"/>
            <a:chExt cx="9124950" cy="4096108"/>
          </a:xfrm>
        </p:grpSpPr>
        <p:sp>
          <p:nvSpPr>
            <p:cNvPr id="14" name="TextBox 13"/>
            <p:cNvSpPr txBox="1"/>
            <p:nvPr/>
          </p:nvSpPr>
          <p:spPr>
            <a:xfrm>
              <a:off x="2514600" y="1858387"/>
              <a:ext cx="66294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u="sng" dirty="0" smtClean="0">
                  <a:solidFill>
                    <a:srgbClr val="7878A4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Liturgist</a:t>
              </a:r>
              <a:r>
                <a:rPr lang="en-US" sz="3600" dirty="0" smtClean="0">
                  <a:solidFill>
                    <a:srgbClr val="7878A4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smtClean="0">
                  <a:solidFill>
                    <a:srgbClr val="7878A4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Linda Tubbs</a:t>
              </a:r>
              <a:endParaRPr lang="en-US" sz="4800" b="1" dirty="0">
                <a:solidFill>
                  <a:srgbClr val="7878A4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6025" y="2571750"/>
              <a:ext cx="670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u="sng" dirty="0" smtClean="0">
                  <a:solidFill>
                    <a:srgbClr val="646496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Pianist</a:t>
              </a:r>
              <a:r>
                <a:rPr lang="en-US" sz="3600" dirty="0" smtClean="0">
                  <a:solidFill>
                    <a:srgbClr val="646496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smtClean="0">
                  <a:solidFill>
                    <a:srgbClr val="646496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Cindy Irwin</a:t>
              </a:r>
              <a:endParaRPr lang="en-US" sz="4800" b="1" dirty="0">
                <a:solidFill>
                  <a:srgbClr val="646496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90858" y="3333750"/>
              <a:ext cx="90487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u="sng" dirty="0" smtClean="0">
                  <a:solidFill>
                    <a:srgbClr val="4E4E76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Treats</a:t>
              </a:r>
              <a:r>
                <a:rPr lang="en-US" sz="3600" dirty="0" smtClean="0">
                  <a:solidFill>
                    <a:srgbClr val="4E4E76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>
                  <a:solidFill>
                    <a:srgbClr val="4E4E76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solidFill>
                    <a:srgbClr val="4E4E76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Karen A &amp; Kate 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24208" y="1200150"/>
              <a:ext cx="8991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u="sng" dirty="0" smtClean="0">
                  <a:solidFill>
                    <a:srgbClr val="8585AD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Hosts</a:t>
              </a:r>
              <a:r>
                <a:rPr lang="en-US" sz="3600" dirty="0" smtClean="0">
                  <a:solidFill>
                    <a:srgbClr val="8585AD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</a:t>
              </a:r>
              <a:r>
                <a:rPr lang="en-US" sz="4400" b="1" dirty="0">
                  <a:solidFill>
                    <a:srgbClr val="8585AD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smtClean="0">
                  <a:solidFill>
                    <a:srgbClr val="8585AD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David &amp; Stacy Muhs</a:t>
              </a:r>
              <a:endParaRPr lang="en-US" sz="4400" b="1" dirty="0">
                <a:solidFill>
                  <a:srgbClr val="8585AD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95171" y="4095929"/>
              <a:ext cx="90487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u="sng" dirty="0" smtClean="0">
                  <a:solidFill>
                    <a:srgbClr val="3C3C5A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TVs</a:t>
              </a:r>
              <a:r>
                <a:rPr lang="en-US" sz="3600" dirty="0" smtClean="0">
                  <a:solidFill>
                    <a:srgbClr val="3C3C5A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 smtClean="0">
                  <a:solidFill>
                    <a:srgbClr val="3C3C5A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CJ Albertson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4" y="0"/>
            <a:ext cx="9315450" cy="514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35518" y="957798"/>
            <a:ext cx="9900735" cy="1350942"/>
            <a:chOff x="-381001" y="971550"/>
            <a:chExt cx="9900735" cy="1350942"/>
          </a:xfrm>
        </p:grpSpPr>
        <p:sp>
          <p:nvSpPr>
            <p:cNvPr id="7" name="TextBox 6"/>
            <p:cNvSpPr txBox="1"/>
            <p:nvPr/>
          </p:nvSpPr>
          <p:spPr>
            <a:xfrm flipH="1">
              <a:off x="-381001" y="971550"/>
              <a:ext cx="99007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chemeClr val="accent6">
                      <a:lumMod val="50000"/>
                    </a:schemeClr>
                  </a:solidFill>
                  <a:latin typeface="DJB Yard Sale Marker" panose="02000500000000000000" pitchFamily="2" charset="0"/>
                </a:rPr>
                <a:t>Today’s Hymns</a:t>
              </a:r>
              <a:endParaRPr lang="en-US" sz="8000" b="1" dirty="0">
                <a:solidFill>
                  <a:schemeClr val="accent6">
                    <a:lumMod val="50000"/>
                  </a:schemeClr>
                </a:solidFill>
                <a:latin typeface="DJB Yard Sale Marker" panose="020005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62417" y="999053"/>
              <a:ext cx="91387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en-US" sz="8000" b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rgbClr val="FF5050"/>
                  </a:solidFill>
                  <a:latin typeface="DJB Yard Sale Marker" panose="02000500000000000000" pitchFamily="2" charset="0"/>
                </a:rPr>
                <a:t>Today’s Hymns</a:t>
              </a:r>
              <a:endParaRPr lang="en-US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5050"/>
                </a:solidFill>
                <a:latin typeface="DJB Yard Sale Marker" panose="020005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35943" y="2339105"/>
            <a:ext cx="9119684" cy="2646878"/>
            <a:chOff x="-35943" y="2568155"/>
            <a:chExt cx="9119684" cy="2646878"/>
          </a:xfrm>
        </p:grpSpPr>
        <p:sp>
          <p:nvSpPr>
            <p:cNvPr id="3" name="TextBox 2"/>
            <p:cNvSpPr txBox="1"/>
            <p:nvPr/>
          </p:nvSpPr>
          <p:spPr>
            <a:xfrm flipH="1">
              <a:off x="-35943" y="2568155"/>
              <a:ext cx="9119684" cy="2646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/>
              <a:r>
                <a:rPr lang="en-US" sz="16600" b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Give It Your Heart" panose="02000603000000000000" pitchFamily="2" charset="0"/>
                </a:rPr>
                <a:t>#2158</a:t>
              </a:r>
              <a:r>
                <a:rPr lang="en-US" sz="16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Give It Your Heart" panose="02000603000000000000" pitchFamily="2" charset="0"/>
                </a:rPr>
                <a:t> </a:t>
              </a:r>
              <a:r>
                <a:rPr lang="en-US" sz="16600" b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Give It Your Heart" panose="02000603000000000000" pitchFamily="2" charset="0"/>
                </a:rPr>
                <a:t> </a:t>
              </a:r>
              <a:r>
                <a:rPr lang="en-US" sz="16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Give It Your Heart" panose="02000603000000000000" pitchFamily="2" charset="0"/>
                </a:rPr>
                <a:t>  </a:t>
              </a:r>
              <a:r>
                <a:rPr lang="en-US" sz="16600" b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Give It Your Heart" panose="02000603000000000000" pitchFamily="2" charset="0"/>
                </a:rPr>
                <a:t>#2146  </a:t>
              </a:r>
              <a:r>
                <a:rPr lang="en-US" sz="16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Give It Your Heart" panose="02000603000000000000" pitchFamily="2" charset="0"/>
                </a:rPr>
                <a:t> </a:t>
              </a:r>
              <a:endPara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Give It Your Heart" panose="020006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057649" y="3028950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ea typeface="Give It Your Heart" panose="02000603000000000000" pitchFamily="2" charset="0"/>
                </a:rPr>
                <a:t>&amp;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394335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(all 3 verses)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394335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(verse 1 only)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74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210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4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71450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>
                  <a:solidFill>
                    <a:srgbClr val="32436C"/>
                  </a:solidFill>
                </a:ln>
                <a:solidFill>
                  <a:srgbClr val="5F6F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This Week’s EVENTS</a:t>
            </a:r>
            <a:endParaRPr lang="en-US" sz="8000" dirty="0">
              <a:ln>
                <a:solidFill>
                  <a:srgbClr val="32436C"/>
                </a:solidFill>
              </a:ln>
              <a:solidFill>
                <a:srgbClr val="5F6FA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047750"/>
            <a:ext cx="9906000" cy="4027230"/>
            <a:chOff x="152400" y="1048166"/>
            <a:chExt cx="9906000" cy="4027230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1048166"/>
              <a:ext cx="9296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Mon – Admin </a:t>
              </a:r>
              <a:r>
                <a:rPr lang="en-US" sz="44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</a:t>
              </a:r>
              <a:r>
                <a:rPr lang="en-US" sz="4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tg</a:t>
              </a:r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re:CAT</a:t>
              </a:r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/ 6:30pm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" y="1812964"/>
              <a:ext cx="9906000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rgbClr val="DF5B5E"/>
                  </a:solidFill>
                </a:rPr>
                <a:t>Tue – Bible </a:t>
              </a:r>
              <a:r>
                <a:rPr lang="en-US" sz="4400" dirty="0" smtClean="0">
                  <a:solidFill>
                    <a:srgbClr val="0070C0"/>
                  </a:solidFill>
                </a:rPr>
                <a:t>Study</a:t>
              </a:r>
              <a:r>
                <a:rPr lang="en-US" sz="4400" dirty="0" smtClean="0">
                  <a:solidFill>
                    <a:srgbClr val="DF5B5E"/>
                  </a:solidFill>
                </a:rPr>
                <a:t> / 10am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2"/>
                  </a:solidFill>
                </a:rPr>
                <a:t>Wed – UMW </a:t>
              </a:r>
              <a:r>
                <a:rPr lang="en-US" sz="4400" dirty="0" err="1" smtClean="0">
                  <a:solidFill>
                    <a:schemeClr val="tx2"/>
                  </a:solidFill>
                </a:rPr>
                <a:t>mtg</a:t>
              </a:r>
              <a:r>
                <a:rPr lang="en-US" sz="4400" dirty="0" smtClean="0">
                  <a:solidFill>
                    <a:schemeClr val="tx2"/>
                  </a:solidFill>
                </a:rPr>
                <a:t> / 3pm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rgbClr val="B02229"/>
                  </a:solidFill>
                </a:rPr>
                <a:t>Thu – Newsletter deadline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rgbClr val="81191E"/>
                  </a:solidFill>
                </a:rPr>
                <a:t>Sat – Trivia @ McUMC / 6pm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28" y="1758241"/>
            <a:ext cx="2971800" cy="33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09550"/>
            <a:ext cx="8839200" cy="4728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084608" y="1363692"/>
            <a:ext cx="4876800" cy="3991928"/>
            <a:chOff x="4467225" y="1352550"/>
            <a:chExt cx="4876800" cy="3991928"/>
          </a:xfrm>
        </p:grpSpPr>
        <p:sp>
          <p:nvSpPr>
            <p:cNvPr id="6" name="TextBox 5"/>
            <p:cNvSpPr txBox="1"/>
            <p:nvPr/>
          </p:nvSpPr>
          <p:spPr>
            <a:xfrm>
              <a:off x="4467225" y="3105150"/>
              <a:ext cx="487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008000"/>
                  </a:solidFill>
                  <a:latin typeface="AR CENA" panose="02000000000000000000" pitchFamily="2" charset="0"/>
                </a:rPr>
                <a:t>n</a:t>
              </a:r>
              <a:r>
                <a:rPr lang="en-US" sz="7200" dirty="0" smtClean="0">
                  <a:solidFill>
                    <a:srgbClr val="008000"/>
                  </a:solidFill>
                  <a:latin typeface="AR CENA" panose="02000000000000000000" pitchFamily="2" charset="0"/>
                </a:rPr>
                <a:t>ext two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6500" y="2180868"/>
              <a:ext cx="39751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D4A03"/>
                  </a:solidFill>
                  <a:latin typeface="Berlin Sans FB" panose="020E0602020502020306" pitchFamily="34" charset="0"/>
                </a:rPr>
                <a:t>Auction</a:t>
              </a:r>
            </a:p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3867150"/>
              <a:ext cx="28670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008000"/>
                  </a:solidFill>
                  <a:latin typeface="AR CENA" panose="02000000000000000000" pitchFamily="2" charset="0"/>
                </a:rPr>
                <a:t>Sundays</a:t>
              </a:r>
              <a:endParaRPr lang="en-US" sz="7200" dirty="0">
                <a:solidFill>
                  <a:srgbClr val="008000"/>
                </a:solidFill>
                <a:latin typeface="AR CENA" panose="02000000000000000000" pitchFamily="2" charset="0"/>
              </a:endParaRPr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6400" y="1352550"/>
              <a:ext cx="3505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D4A03"/>
                  </a:solidFill>
                  <a:latin typeface="Berlin Sans FB" panose="020E0602020502020306" pitchFamily="34" charset="0"/>
                </a:rPr>
                <a:t>Silent</a:t>
              </a:r>
              <a:endParaRPr lang="en-US" sz="80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81050"/>
            <a:ext cx="4038600" cy="413526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09550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 smtClean="0"/>
              <a:t> </a:t>
            </a:r>
            <a:r>
              <a:rPr lang="en-US" sz="8800" b="1" dirty="0" smtClean="0">
                <a:solidFill>
                  <a:srgbClr val="93256E"/>
                </a:solidFill>
                <a:latin typeface="Berlin Sans FB" panose="020E0602020502020306" pitchFamily="34" charset="0"/>
              </a:rPr>
              <a:t>Easter </a:t>
            </a:r>
            <a:r>
              <a:rPr lang="en-US" sz="8800" b="1" dirty="0" smtClean="0">
                <a:solidFill>
                  <a:srgbClr val="93256E"/>
                </a:solidFill>
                <a:latin typeface="Berlin Sans FB" panose="020E0602020502020306" pitchFamily="34" charset="0"/>
              </a:rPr>
              <a:t>Baskets!</a:t>
            </a:r>
            <a:endParaRPr lang="en-US" sz="8800" dirty="0" smtClean="0">
              <a:solidFill>
                <a:srgbClr val="93256E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09550"/>
            <a:ext cx="8686800" cy="47494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8753" y="2852834"/>
            <a:ext cx="923094" cy="1208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578389">
            <a:off x="736260" y="3196224"/>
            <a:ext cx="1016272" cy="363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7202" y="209550"/>
            <a:ext cx="57081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5050"/>
                </a:solidFill>
                <a:latin typeface="Just kidding." pitchFamily="2" charset="0"/>
              </a:rPr>
              <a:t>ALTAR </a:t>
            </a:r>
          </a:p>
          <a:p>
            <a:pPr algn="ctr"/>
            <a:r>
              <a:rPr lang="en-US" sz="8800" dirty="0" smtClean="0">
                <a:solidFill>
                  <a:srgbClr val="FF5050"/>
                </a:solidFill>
                <a:latin typeface="Just kidding." pitchFamily="2" charset="0"/>
              </a:rPr>
              <a:t>FLOWERS</a:t>
            </a:r>
            <a:endParaRPr lang="en-US" sz="8800" dirty="0">
              <a:solidFill>
                <a:srgbClr val="FF5050"/>
              </a:solidFill>
              <a:latin typeface="Just kidding.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0191" y="4058135"/>
            <a:ext cx="649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5050"/>
                </a:solidFill>
                <a:latin typeface="Architects Daughter" panose="02000505000000020004" pitchFamily="2" charset="0"/>
              </a:rPr>
              <a:t>CJ Albertson</a:t>
            </a:r>
            <a:endParaRPr lang="en-US" sz="4000" b="1" dirty="0">
              <a:solidFill>
                <a:srgbClr val="FF5050"/>
              </a:solidFill>
              <a:latin typeface="Architects Daughter" panose="0200050500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2690" y="3061097"/>
            <a:ext cx="5803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Architects Daughter" panose="02000505000000020004" pitchFamily="2" charset="0"/>
              </a:rPr>
              <a:t>compliments of      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rchitects Daughter" panose="02000505000000020004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2316" y="438497"/>
            <a:ext cx="3497093" cy="4266505"/>
            <a:chOff x="447675" y="479457"/>
            <a:chExt cx="3497093" cy="42665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675" y="479457"/>
              <a:ext cx="3497093" cy="42665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21386211">
              <a:off x="2057400" y="3393098"/>
              <a:ext cx="685800" cy="1085683"/>
            </a:xfrm>
            <a:prstGeom prst="rect">
              <a:avLst/>
            </a:prstGeom>
            <a:solidFill>
              <a:srgbClr val="DCB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21318523">
              <a:off x="2047517" y="3364366"/>
              <a:ext cx="858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lways  forever" pitchFamily="2" charset="0"/>
                </a:rPr>
                <a:t>For:</a:t>
              </a:r>
              <a:endParaRPr lang="en-US" sz="2800" dirty="0">
                <a:latin typeface="always  forever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33823" y="3746550"/>
              <a:ext cx="858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lways  forever" pitchFamily="2" charset="0"/>
                </a:rPr>
                <a:t>You</a:t>
              </a:r>
              <a:endParaRPr lang="en-US" sz="3200" dirty="0">
                <a:latin typeface="always  forever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2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210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4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-92434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>
                  <a:solidFill>
                    <a:srgbClr val="32436C"/>
                  </a:solidFill>
                </a:ln>
                <a:solidFill>
                  <a:srgbClr val="00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Next Week is</a:t>
            </a:r>
            <a:endParaRPr lang="en-US" sz="8000" dirty="0">
              <a:ln>
                <a:solidFill>
                  <a:srgbClr val="32436C"/>
                </a:solidFill>
              </a:ln>
              <a:solidFill>
                <a:srgbClr val="0099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878" y="1428750"/>
            <a:ext cx="6629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6600"/>
                </a:solidFill>
                <a:latin typeface="Papyrus" panose="03070502060502030205" pitchFamily="66" charset="0"/>
              </a:rPr>
              <a:t>Palm </a:t>
            </a:r>
          </a:p>
          <a:p>
            <a:r>
              <a:rPr lang="en-US" sz="11500" b="1" dirty="0" smtClean="0">
                <a:solidFill>
                  <a:srgbClr val="336600"/>
                </a:solidFill>
                <a:latin typeface="Papyrus" panose="03070502060502030205" pitchFamily="66" charset="0"/>
              </a:rPr>
              <a:t>Sunday</a:t>
            </a:r>
            <a:endParaRPr lang="en-US" sz="11500" b="1" dirty="0">
              <a:solidFill>
                <a:srgbClr val="336600"/>
              </a:solidFill>
              <a:latin typeface="Papyrus" panose="03070502060502030205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8188">
            <a:off x="4443037" y="612031"/>
            <a:ext cx="4753577" cy="287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8576" y="0"/>
            <a:ext cx="917257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628" y="163495"/>
            <a:ext cx="8839200" cy="4876800"/>
          </a:xfrm>
          <a:prstGeom prst="rect">
            <a:avLst/>
          </a:prstGeom>
          <a:noFill/>
          <a:ln>
            <a:solidFill>
              <a:srgbClr val="2A2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48" y="1323715"/>
            <a:ext cx="8858251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u="sng" dirty="0">
                <a:solidFill>
                  <a:srgbClr val="2A2A1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Hosts</a:t>
            </a:r>
            <a:r>
              <a:rPr lang="en-US" sz="3600" dirty="0">
                <a:solidFill>
                  <a:srgbClr val="2A2A1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Betty Frazee &amp; Joyce Orcutt</a:t>
            </a:r>
            <a:endParaRPr lang="en-US" sz="4400" b="1" dirty="0">
              <a:solidFill>
                <a:srgbClr val="2A2A1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u="sng" dirty="0" smtClean="0">
                <a:solidFill>
                  <a:srgbClr val="2A2A1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Liturgist</a:t>
            </a:r>
            <a:r>
              <a:rPr lang="en-US" sz="3600" dirty="0" smtClean="0">
                <a:solidFill>
                  <a:srgbClr val="2A2A1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Marianne D</a:t>
            </a:r>
            <a:endParaRPr lang="en-US" sz="3600" u="sng" dirty="0" smtClean="0">
              <a:solidFill>
                <a:srgbClr val="2A2A1C"/>
              </a:solidFill>
              <a:latin typeface="DJB Yard Sale Marker" panose="020005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u="sng" dirty="0" smtClean="0">
                <a:solidFill>
                  <a:srgbClr val="2A2A1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Pianist</a:t>
            </a:r>
            <a:r>
              <a:rPr lang="en-US" sz="3600" dirty="0">
                <a:solidFill>
                  <a:srgbClr val="2A2A1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Kathy Dawson</a:t>
            </a:r>
            <a:endParaRPr lang="en-US" sz="4400" b="1" dirty="0">
              <a:solidFill>
                <a:srgbClr val="2A2A1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2A2A1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Treats</a:t>
            </a:r>
            <a:r>
              <a:rPr lang="en-US" sz="3600" b="1" dirty="0">
                <a:solidFill>
                  <a:srgbClr val="2A2A1C"/>
                </a:solidFill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Sue C &amp; Judy K</a:t>
            </a:r>
          </a:p>
          <a:p>
            <a:r>
              <a:rPr lang="en-US" sz="3600" u="sng" dirty="0" smtClean="0">
                <a:solidFill>
                  <a:srgbClr val="2A2A1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TVs</a:t>
            </a:r>
            <a:r>
              <a:rPr lang="en-US" sz="3600" b="1" dirty="0" smtClean="0">
                <a:solidFill>
                  <a:srgbClr val="2A2A1C"/>
                </a:solidFill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CJ Albertson</a:t>
            </a:r>
            <a:endParaRPr lang="en-US" sz="4400" b="1" dirty="0">
              <a:solidFill>
                <a:srgbClr val="2A2A1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rgbClr val="2A2A1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604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ln>
                  <a:solidFill>
                    <a:srgbClr val="6C607E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NEXT</a:t>
            </a:r>
            <a:r>
              <a:rPr lang="en-US" sz="7200" dirty="0">
                <a:ln>
                  <a:solidFill>
                    <a:srgbClr val="6C607E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 WEEK’s CREW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08" y="3039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5050"/>
                </a:solidFill>
                <a:latin typeface="Franklin Gothic Heavy" panose="020B0903020102020204" pitchFamily="34" charset="0"/>
              </a:rPr>
              <a:t>NEXT</a:t>
            </a:r>
            <a:r>
              <a:rPr lang="en-US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5050"/>
                </a:solidFill>
                <a:latin typeface="Franklin Gothic Heavy" panose="020B0903020102020204" pitchFamily="34" charset="0"/>
              </a:rPr>
              <a:t> WEEK’s CREW</a:t>
            </a:r>
          </a:p>
        </p:txBody>
      </p:sp>
      <p:grpSp>
        <p:nvGrpSpPr>
          <p:cNvPr id="32" name="Group 31"/>
          <p:cNvGrpSpPr/>
          <p:nvPr/>
        </p:nvGrpSpPr>
        <p:grpSpPr>
          <a:xfrm rot="21290736">
            <a:off x="5557464" y="2372043"/>
            <a:ext cx="2743201" cy="1842033"/>
            <a:chOff x="5750363" y="2286844"/>
            <a:chExt cx="2936032" cy="2012621"/>
          </a:xfrm>
        </p:grpSpPr>
        <p:grpSp>
          <p:nvGrpSpPr>
            <p:cNvPr id="6" name="Group 5"/>
            <p:cNvGrpSpPr/>
            <p:nvPr/>
          </p:nvGrpSpPr>
          <p:grpSpPr>
            <a:xfrm rot="488463">
              <a:off x="5750363" y="2286844"/>
              <a:ext cx="2936032" cy="2012621"/>
              <a:chOff x="4953000" y="2647950"/>
              <a:chExt cx="2936032" cy="2012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172200" y="2876551"/>
                <a:ext cx="1564432" cy="178402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671226">
                <a:off x="7584232" y="3410549"/>
                <a:ext cx="304800" cy="12321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14064" y="3181350"/>
                <a:ext cx="510536" cy="5334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67400" y="3714750"/>
                <a:ext cx="533400" cy="4572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2182" y="4143374"/>
                <a:ext cx="693418" cy="4886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53000" y="2647950"/>
                <a:ext cx="361950" cy="3810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777485">
                <a:off x="5169946" y="2765477"/>
                <a:ext cx="1417322" cy="414660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48349" y="3206600"/>
              <a:ext cx="417930" cy="936569"/>
              <a:chOff x="6948349" y="3206600"/>
              <a:chExt cx="417930" cy="93656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6948349" y="3206600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110678" y="3877608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20653309">
                <a:off x="7179564" y="3628811"/>
                <a:ext cx="175304" cy="6808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9334" flipV="1">
            <a:off x="6014509" y="1431692"/>
            <a:ext cx="2265569" cy="35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69711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Not feeling well?  Out of town?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633" y="1665625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Sunday Worship is always recorded and available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in its entirety on our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Website or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FaceBook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 page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by Monday morning.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AR CEN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05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No matter the reason, we miss you when you aren’t in church. </a:t>
            </a:r>
            <a:endParaRPr lang="en-US" sz="4000" dirty="0">
              <a:latin typeface="Freestyle Script" panose="030804020302050B04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239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However</a:t>
            </a:r>
            <a:r>
              <a:rPr lang="en-US" sz="4000" dirty="0">
                <a:latin typeface="Freestyle Script" panose="030804020302050B0404" pitchFamily="66" charset="0"/>
              </a:rPr>
              <a:t>, </a:t>
            </a:r>
            <a:r>
              <a:rPr lang="en-US" sz="4000" u="sng" dirty="0">
                <a:latin typeface="Freestyle Script" panose="030804020302050B0404" pitchFamily="66" charset="0"/>
              </a:rPr>
              <a:t>you</a:t>
            </a:r>
            <a:r>
              <a:rPr lang="en-US" sz="4000" dirty="0">
                <a:latin typeface="Freestyle Script" panose="030804020302050B0404" pitchFamily="66" charset="0"/>
              </a:rPr>
              <a:t> don’t need to miss </a:t>
            </a:r>
            <a:r>
              <a:rPr lang="en-US" sz="4000" dirty="0" smtClean="0">
                <a:latin typeface="Freestyle Script" panose="030804020302050B0404" pitchFamily="66" charset="0"/>
              </a:rPr>
              <a:t>church . . .</a:t>
            </a:r>
            <a:endParaRPr lang="en-US" sz="4000" dirty="0">
              <a:latin typeface="Freestyle Script" panose="030804020302050B04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8186"/>
            <a:ext cx="2903833" cy="295275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375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12490</TotalTime>
  <Words>280</Words>
  <Application>Microsoft Office PowerPoint</Application>
  <PresentationFormat>On-screen Show (16:9)</PresentationFormat>
  <Paragraphs>79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Farwell Brunch Potluck for Pastor Ron &amp; Pastor Nikki</dc:title>
  <dc:creator>Office Manager</dc:creator>
  <cp:lastModifiedBy>Office Manager</cp:lastModifiedBy>
  <cp:revision>1537</cp:revision>
  <dcterms:created xsi:type="dcterms:W3CDTF">2018-06-07T15:56:17Z</dcterms:created>
  <dcterms:modified xsi:type="dcterms:W3CDTF">2023-03-24T20:12:43Z</dcterms:modified>
</cp:coreProperties>
</file>