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04" r:id="rId2"/>
    <p:sldId id="499" r:id="rId3"/>
    <p:sldId id="511" r:id="rId4"/>
    <p:sldId id="500" r:id="rId5"/>
    <p:sldId id="510" r:id="rId6"/>
    <p:sldId id="508" r:id="rId7"/>
    <p:sldId id="507" r:id="rId8"/>
    <p:sldId id="506" r:id="rId9"/>
    <p:sldId id="491" r:id="rId10"/>
    <p:sldId id="497" r:id="rId11"/>
    <p:sldId id="495" r:id="rId12"/>
    <p:sldId id="494" r:id="rId13"/>
    <p:sldId id="502" r:id="rId14"/>
    <p:sldId id="493" r:id="rId15"/>
    <p:sldId id="509" r:id="rId16"/>
    <p:sldId id="471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ACE"/>
    <a:srgbClr val="C39BE1"/>
    <a:srgbClr val="AE77D7"/>
    <a:srgbClr val="A365D1"/>
    <a:srgbClr val="9751CB"/>
    <a:srgbClr val="8439BD"/>
    <a:srgbClr val="FF3300"/>
    <a:srgbClr val="DCF0C6"/>
    <a:srgbClr val="5A2781"/>
    <a:srgbClr val="ABA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495" autoAdjust="0"/>
  </p:normalViewPr>
  <p:slideViewPr>
    <p:cSldViewPr>
      <p:cViewPr>
        <p:scale>
          <a:sx n="120" d="100"/>
          <a:sy n="120" d="100"/>
        </p:scale>
        <p:origin x="-966" y="-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04/19/2024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558" y="79521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WELCOME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27" y="14286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WELCOME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1337" y="1733550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o WORSHIP at</a:t>
            </a:r>
            <a:endParaRPr lang="en-US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doni MT" panose="020706030806060202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06" y="2581625"/>
            <a:ext cx="9126620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800" b="1" dirty="0" smtClean="0">
                <a:ln>
                  <a:solidFill>
                    <a:srgbClr val="7030A0"/>
                  </a:solidFill>
                </a:ln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Eldridge United Methodist Church</a:t>
            </a:r>
            <a:endParaRPr lang="en-US" sz="7800" b="1" dirty="0">
              <a:ln>
                <a:solidFill>
                  <a:srgbClr val="7030A0"/>
                </a:solidFill>
              </a:ln>
              <a:solidFill>
                <a:srgbClr val="0099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  <a:p>
            <a:endParaRPr lang="en-US" sz="7800" dirty="0"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7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24"/>
            <a:ext cx="9144000" cy="5699761"/>
            <a:chOff x="0" y="9524"/>
            <a:chExt cx="9144000" cy="5699761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24"/>
              <a:ext cx="8839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“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The  </a:t>
              </a:r>
              <a:r>
                <a:rPr lang="en-US" sz="4000" b="1" dirty="0" smtClean="0">
                  <a:latin typeface="DJB Yard Sale Marker" panose="02000500000000000000" pitchFamily="2" charset="0"/>
                </a:rPr>
                <a:t>MISSION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the </a:t>
              </a:r>
              <a:endParaRPr lang="en-US" sz="4800" b="1" dirty="0" smtClean="0">
                <a:latin typeface="KG True Colors" panose="02000506000000020003" pitchFamily="2" charset="0"/>
              </a:endParaRPr>
            </a:p>
            <a:p>
              <a:pPr algn="ctr"/>
              <a:r>
                <a:rPr lang="en-US" sz="4800" b="1" dirty="0" smtClean="0">
                  <a:latin typeface="KG True Colors" panose="02000506000000020003" pitchFamily="2" charset="0"/>
                </a:rPr>
                <a:t>Eldridge </a:t>
              </a:r>
              <a:r>
                <a:rPr lang="en-US" sz="4800" b="1" dirty="0">
                  <a:latin typeface="KG True Colors" panose="02000506000000020003" pitchFamily="2" charset="0"/>
                </a:rPr>
                <a:t>United Methodist Church</a:t>
              </a:r>
            </a:p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is to be a community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loving disciples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who </a:t>
              </a:r>
              <a:r>
                <a:rPr lang="en-US" sz="4800" b="1" dirty="0">
                  <a:latin typeface="KG True Colors" panose="02000506000000020003" pitchFamily="2" charset="0"/>
                </a:rPr>
                <a:t>proclaim and live love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God and neighbor.”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1405"/>
              <a:ext cx="914400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82" y="526764"/>
            <a:ext cx="913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Yard Sale" panose="00000400000000000000" pitchFamily="2" charset="0"/>
              </a:rPr>
              <a:t>RUMMAGE SALE</a:t>
            </a:r>
            <a:endParaRPr lang="en-US" sz="8000" dirty="0">
              <a:solidFill>
                <a:srgbClr val="C00000"/>
              </a:solidFill>
              <a:latin typeface="Yard Sale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8" y="1352550"/>
            <a:ext cx="487680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Apr 25-27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4" y="65099"/>
            <a:ext cx="907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EUMC Annual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882" y="2846326"/>
            <a:ext cx="4942936" cy="1533310"/>
            <a:chOff x="10064" y="2587503"/>
            <a:chExt cx="4942936" cy="1533310"/>
          </a:xfrm>
        </p:grpSpPr>
        <p:sp>
          <p:nvSpPr>
            <p:cNvPr id="7" name="TextBox 6"/>
            <p:cNvSpPr txBox="1"/>
            <p:nvPr/>
          </p:nvSpPr>
          <p:spPr>
            <a:xfrm>
              <a:off x="10064" y="2587503"/>
              <a:ext cx="4942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Brush Script MT" panose="03060802040406070304" pitchFamily="66" charset="0"/>
                </a:rPr>
                <a:t>f</a:t>
              </a:r>
              <a:r>
                <a:rPr lang="en-US" sz="4800" dirty="0" smtClean="0">
                  <a:latin typeface="Brush Script MT" panose="03060802040406070304" pitchFamily="66" charset="0"/>
                </a:rPr>
                <a:t>eaturing</a:t>
              </a:r>
              <a:r>
                <a:rPr lang="en-US" sz="4800" dirty="0" smtClean="0">
                  <a:latin typeface="DJB Yard Sale Marker" panose="02000500000000000000" pitchFamily="2" charset="0"/>
                </a:rPr>
                <a:t> </a:t>
              </a:r>
              <a:r>
                <a:rPr lang="en-US" sz="4400" b="1" dirty="0" smtClean="0">
                  <a:latin typeface="DJB Yard Sale Marker" panose="02000500000000000000" pitchFamily="2" charset="0"/>
                </a:rPr>
                <a:t>UMW</a:t>
              </a:r>
              <a:r>
                <a:rPr lang="en-US" sz="4800" b="1" dirty="0" smtClean="0">
                  <a:latin typeface="DJB Yard Sale Marker" panose="02000500000000000000" pitchFamily="2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64" y="3105150"/>
              <a:ext cx="4942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  <a:latin typeface="Yard Sale" panose="00000400000000000000" pitchFamily="2" charset="0"/>
                </a:rPr>
                <a:t>BAKE SALE</a:t>
              </a:r>
              <a:endParaRPr lang="en-US" sz="6000" dirty="0">
                <a:solidFill>
                  <a:srgbClr val="C00000"/>
                </a:solidFill>
                <a:latin typeface="Yard Sale" panose="000004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3882" y="4324350"/>
            <a:ext cx="495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8-5 Thu &amp; Fri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5400675" cy="3543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24000" y="2647950"/>
            <a:ext cx="3962400" cy="0"/>
          </a:xfrm>
          <a:prstGeom prst="line">
            <a:avLst/>
          </a:prstGeom>
          <a:ln w="28575">
            <a:solidFill>
              <a:srgbClr val="BE8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" y="57150"/>
            <a:ext cx="9083040" cy="5038724"/>
          </a:xfrm>
          <a:prstGeom prst="rect">
            <a:avLst/>
          </a:prstGeom>
          <a:solidFill>
            <a:srgbClr val="F3FFFF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920" y="0"/>
            <a:ext cx="885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4B0096"/>
                </a:solidFill>
                <a:latin typeface="Rockwell Extra Bold" panose="02060903040505020403" pitchFamily="18" charset="0"/>
              </a:rPr>
              <a:t>APRIL</a:t>
            </a: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at the</a:t>
            </a:r>
            <a:endParaRPr lang="en-US" sz="4800" b="1" i="1" dirty="0">
              <a:solidFill>
                <a:schemeClr val="tx1">
                  <a:lumMod val="65000"/>
                  <a:lumOff val="3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96" y="917450"/>
            <a:ext cx="70822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800" b="1" dirty="0" smtClean="0">
                <a:solidFill>
                  <a:srgbClr val="CC00CC"/>
                </a:solidFill>
                <a:latin typeface="Luna" pitchFamily="2" charset="0"/>
              </a:rPr>
              <a:t>FOOD PANTRY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916155"/>
            <a:ext cx="8767321" cy="2286227"/>
            <a:chOff x="-567370" y="3564379"/>
            <a:chExt cx="6396479" cy="2286227"/>
          </a:xfrm>
        </p:grpSpPr>
        <p:sp>
          <p:nvSpPr>
            <p:cNvPr id="5" name="TextBox 4"/>
            <p:cNvSpPr txBox="1"/>
            <p:nvPr/>
          </p:nvSpPr>
          <p:spPr>
            <a:xfrm>
              <a:off x="-567370" y="4527167"/>
              <a:ext cx="6396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Granola / Cereal Bars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544510" y="3564379"/>
              <a:ext cx="63736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Canned Meat &amp;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85800" y="2576512"/>
            <a:ext cx="55626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8F5EE"/>
              </a:clrFrom>
              <a:clrTo>
                <a:srgbClr val="F8F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60" y="2102786"/>
            <a:ext cx="1501140" cy="1684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3ED"/>
              </a:clrFrom>
              <a:clrTo>
                <a:srgbClr val="F8F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94" y="1452121"/>
            <a:ext cx="1492789" cy="14401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02702" y="2739505"/>
            <a:ext cx="3341298" cy="2114101"/>
            <a:chOff x="5802702" y="2677944"/>
            <a:chExt cx="3341298" cy="21141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02" y="2739505"/>
              <a:ext cx="1200072" cy="15000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44" y="3725245"/>
              <a:ext cx="1488558" cy="1066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895" y="2677944"/>
              <a:ext cx="1366756" cy="1269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9F5F6"/>
                </a:clrFrom>
                <a:clrTo>
                  <a:srgbClr val="F9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101" y="3507831"/>
              <a:ext cx="1208899" cy="87919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DFFF7"/>
              </a:clrFrom>
              <a:clrTo>
                <a:srgbClr val="FD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414">
            <a:off x="7715346" y="4186332"/>
            <a:ext cx="1470660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866" y="304800"/>
            <a:ext cx="9087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ALTAR FLOWERS</a:t>
            </a:r>
            <a:endParaRPr lang="en-US" sz="8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3" y="28575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8000" b="1" u="sng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ALTAR FLOWERS</a:t>
            </a:r>
            <a:endParaRPr lang="en-US" sz="8000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600" y="1200150"/>
            <a:ext cx="3560843" cy="427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4074" y="1962150"/>
            <a:ext cx="7000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Sign-Up Sheets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 the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Gathering Area Window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9711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Not feeling well?  Out of town?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633" y="1665625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Sunday Worship is always recorded and available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in its entirety on our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Website or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FaceBook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 page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by Monday morning.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05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 matter the reason, we miss you when you aren’t in church. 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39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However</a:t>
            </a:r>
            <a:r>
              <a:rPr lang="en-US" sz="4000" dirty="0">
                <a:latin typeface="Freestyle Script" panose="030804020302050B0404" pitchFamily="66" charset="0"/>
              </a:rPr>
              <a:t>, </a:t>
            </a:r>
            <a:r>
              <a:rPr lang="en-US" sz="4000" u="sng" dirty="0">
                <a:latin typeface="Freestyle Script" panose="030804020302050B0404" pitchFamily="66" charset="0"/>
              </a:rPr>
              <a:t>you</a:t>
            </a:r>
            <a:r>
              <a:rPr lang="en-US" sz="4000" dirty="0">
                <a:latin typeface="Freestyle Script" panose="030804020302050B0404" pitchFamily="66" charset="0"/>
              </a:rPr>
              <a:t> don’t need to miss </a:t>
            </a:r>
            <a:r>
              <a:rPr lang="en-US" sz="4000" dirty="0" smtClean="0">
                <a:latin typeface="Freestyle Script" panose="030804020302050B0404" pitchFamily="66" charset="0"/>
              </a:rPr>
              <a:t>church . . .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8186"/>
            <a:ext cx="2903833" cy="295275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16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" y="3619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chitects Daughter" panose="02000505000000020004" pitchFamily="2" charset="0"/>
              </a:rPr>
              <a:t>Gotta</a:t>
            </a:r>
            <a:r>
              <a:rPr lang="en-US" sz="8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chitects Daughter" panose="02000505000000020004" pitchFamily="2" charset="0"/>
              </a:rPr>
              <a:t> Grad?</a:t>
            </a:r>
            <a:endParaRPr lang="en-US" sz="8000" b="1" dirty="0">
              <a:solidFill>
                <a:schemeClr val="accent2">
                  <a:lumMod val="40000"/>
                  <a:lumOff val="60000"/>
                </a:schemeClr>
              </a:solidFill>
              <a:latin typeface="Architects Daught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90211"/>
            <a:ext cx="5076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Please notify the church office by </a:t>
            </a:r>
          </a:p>
          <a:p>
            <a:r>
              <a:rPr lang="en-U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May 1</a:t>
            </a:r>
            <a:endParaRPr lang="en-US" sz="6000" b="1" dirty="0">
              <a:solidFill>
                <a:schemeClr val="accent2">
                  <a:lumMod val="40000"/>
                  <a:lumOff val="60000"/>
                </a:schemeClr>
              </a:solidFill>
              <a:latin typeface="Give It Your Heart" panose="02000603000000000000" pitchFamily="2" charset="0"/>
              <a:ea typeface="Give It Your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1701"/>
            <a:ext cx="91948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62154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g</a:t>
            </a:r>
            <a:endParaRPr lang="en-US" sz="5800" dirty="0">
              <a:ln>
                <a:solidFill>
                  <a:schemeClr val="tx1"/>
                </a:solidFill>
              </a:ln>
              <a:solidFill>
                <a:srgbClr val="DC5693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209550"/>
            <a:ext cx="5791200" cy="413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049">
            <a:off x="443421" y="-48313"/>
            <a:ext cx="5568322" cy="29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651"/>
            <a:ext cx="8991600" cy="495469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Google Shape;92;p1"/>
          <p:cNvSpPr txBox="1"/>
          <p:nvPr/>
        </p:nvSpPr>
        <p:spPr>
          <a:xfrm>
            <a:off x="762000" y="209550"/>
            <a:ext cx="922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7200" b="0" i="0" u="none" strike="noStrike" cap="none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Hello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7200" b="0" i="0" u="none" strike="noStrike" cap="none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Visitors!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343150"/>
            <a:ext cx="2333625" cy="263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9212"/>
            <a:ext cx="762000" cy="119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409838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Aft>
                <a:spcPts val="1200"/>
              </a:spcAft>
            </a:pP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Help us to get to </a:t>
            </a: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know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by putting </a:t>
            </a:r>
            <a:r>
              <a:rPr lang="en-US" sz="4800" dirty="0" smtClean="0">
                <a:solidFill>
                  <a:srgbClr val="6699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ALL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your contact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info </a:t>
            </a: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on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the attendance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sheet.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89" y="-13749"/>
            <a:ext cx="9145989" cy="5396389"/>
            <a:chOff x="-1990" y="0"/>
            <a:chExt cx="9145989" cy="53963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90" y="0"/>
              <a:ext cx="9145989" cy="51668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6700"/>
                      </a14:imgEffect>
                      <a14:imgEffect>
                        <a14:saturation sa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216" y="2184310"/>
              <a:ext cx="6877050" cy="3212079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38100" y="-687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28575"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SERVING TODAY</a:t>
            </a:r>
            <a:endParaRPr lang="en-US" sz="8000" dirty="0">
              <a:ln w="28575"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32" y="4242090"/>
            <a:ext cx="957668" cy="92476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" name="Group 4"/>
          <p:cNvGrpSpPr/>
          <p:nvPr/>
        </p:nvGrpSpPr>
        <p:grpSpPr>
          <a:xfrm>
            <a:off x="1761860" y="728504"/>
            <a:ext cx="7038146" cy="3975970"/>
            <a:chOff x="2631416" y="1120677"/>
            <a:chExt cx="7038146" cy="3975970"/>
          </a:xfrm>
        </p:grpSpPr>
        <p:sp>
          <p:nvSpPr>
            <p:cNvPr id="15" name="TextBox 14"/>
            <p:cNvSpPr txBox="1"/>
            <p:nvPr/>
          </p:nvSpPr>
          <p:spPr>
            <a:xfrm>
              <a:off x="2916337" y="3264761"/>
              <a:ext cx="67056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b="1" u="sng" dirty="0" smtClean="0">
                  <a:solidFill>
                    <a:srgbClr val="8439B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Hosts</a:t>
              </a:r>
              <a:r>
                <a:rPr lang="en-US" sz="3600" b="1" dirty="0" smtClean="0">
                  <a:solidFill>
                    <a:srgbClr val="8439B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8439B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Bea &amp; Gary Abbas</a:t>
              </a:r>
              <a:endParaRPr lang="en-US" sz="4800" b="1" dirty="0">
                <a:solidFill>
                  <a:srgbClr val="8439BD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2538" y="1120677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C39BE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</a:t>
              </a:r>
              <a:r>
                <a:rPr lang="en-US" sz="3600" b="1" dirty="0" smtClean="0">
                  <a:solidFill>
                    <a:srgbClr val="C39BE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C39BE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Trish Reisener</a:t>
              </a:r>
              <a:endParaRPr lang="en-US" sz="4800" b="1" dirty="0">
                <a:solidFill>
                  <a:srgbClr val="C39BE1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1416" y="4035907"/>
              <a:ext cx="6990521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Treats</a:t>
              </a:r>
              <a:r>
                <a:rPr lang="en-US" sz="3600" b="1" dirty="0" smtClean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 smtClean="0">
                  <a:solidFill>
                    <a:srgbClr val="5A278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Kathy D &amp; Betty F</a:t>
              </a:r>
              <a:endParaRPr lang="en-US" sz="4800" b="1" dirty="0">
                <a:solidFill>
                  <a:srgbClr val="7030A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03061" y="2562734"/>
              <a:ext cx="69665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9C5ACE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TV Screens</a:t>
              </a:r>
              <a:r>
                <a:rPr lang="en-US" sz="3600" b="1" dirty="0" smtClean="0">
                  <a:solidFill>
                    <a:srgbClr val="9C5ACE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 smtClean="0">
                  <a:solidFill>
                    <a:srgbClr val="9C5ACE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Cj</a:t>
              </a:r>
              <a:r>
                <a:rPr lang="en-US" sz="4800" b="1" dirty="0" smtClean="0">
                  <a:solidFill>
                    <a:srgbClr val="9C5ACE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Albertson</a:t>
              </a:r>
              <a:endParaRPr lang="en-US" sz="4400" b="1" dirty="0">
                <a:solidFill>
                  <a:srgbClr val="9C5ACE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8517" y="1824216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AE77D7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Organist</a:t>
              </a:r>
              <a:r>
                <a:rPr lang="en-US" sz="3600" b="1" dirty="0" smtClean="0">
                  <a:solidFill>
                    <a:srgbClr val="AE77D7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AE77D7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Tom Luther</a:t>
              </a:r>
              <a:endParaRPr lang="en-US" sz="4800" b="1" dirty="0">
                <a:solidFill>
                  <a:srgbClr val="AE77D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8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5" y="4171950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Aft>
                <a:spcPts val="1200"/>
              </a:spcAft>
            </a:pPr>
            <a:r>
              <a:rPr lang="en-US" sz="4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D4A0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“100 Prophecies Fulfilled”</a:t>
            </a:r>
            <a:endParaRPr lang="en-US" sz="4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D4A0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  <p:sp>
        <p:nvSpPr>
          <p:cNvPr id="11" name="Google Shape;92;p1"/>
          <p:cNvSpPr txBox="1"/>
          <p:nvPr/>
        </p:nvSpPr>
        <p:spPr>
          <a:xfrm>
            <a:off x="117282" y="3105150"/>
            <a:ext cx="80772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Today’s Topic: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969" y="343114"/>
            <a:ext cx="8864792" cy="2762036"/>
            <a:chOff x="117282" y="123658"/>
            <a:chExt cx="8864792" cy="2762036"/>
          </a:xfrm>
        </p:grpSpPr>
        <p:grpSp>
          <p:nvGrpSpPr>
            <p:cNvPr id="3" name="Group 2"/>
            <p:cNvGrpSpPr/>
            <p:nvPr/>
          </p:nvGrpSpPr>
          <p:grpSpPr>
            <a:xfrm>
              <a:off x="117282" y="123658"/>
              <a:ext cx="8864792" cy="2762036"/>
              <a:chOff x="117282" y="123658"/>
              <a:chExt cx="8864792" cy="27620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82" y="209550"/>
                <a:ext cx="6227329" cy="267614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29000" y="123658"/>
                <a:ext cx="5553074" cy="276203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28600" y="2038350"/>
              <a:ext cx="8686800" cy="847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647426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Lowvetica" pitchFamily="2" charset="0"/>
              </a:rPr>
              <a:t>Adult Sunday School</a:t>
            </a:r>
            <a:endParaRPr lang="en-US" sz="8800" b="1" dirty="0">
              <a:solidFill>
                <a:schemeClr val="bg1"/>
              </a:solidFill>
              <a:latin typeface="Low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EAAC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63426"/>
            <a:ext cx="5410200" cy="461664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63426"/>
            <a:ext cx="2971800" cy="46166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" y="133349"/>
            <a:ext cx="5562600" cy="4922461"/>
            <a:chOff x="2962213" y="207848"/>
            <a:chExt cx="5562600" cy="4922461"/>
          </a:xfrm>
        </p:grpSpPr>
        <p:sp>
          <p:nvSpPr>
            <p:cNvPr id="10" name="TextBox 9"/>
            <p:cNvSpPr txBox="1"/>
            <p:nvPr/>
          </p:nvSpPr>
          <p:spPr>
            <a:xfrm>
              <a:off x="3038413" y="2762393"/>
              <a:ext cx="5410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7030A0"/>
                  </a:solidFill>
                  <a:latin typeface="Architects Daughter" panose="02000505000000020004" pitchFamily="2" charset="0"/>
                </a:rPr>
                <a:t>are courtesy of</a:t>
              </a:r>
              <a:endParaRPr lang="en-US" sz="4000" dirty="0">
                <a:solidFill>
                  <a:srgbClr val="7030A0"/>
                </a:solidFill>
                <a:latin typeface="Architects Daughter" panose="02000505000000020004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2213" y="207848"/>
              <a:ext cx="5562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00" dirty="0" smtClean="0">
                  <a:solidFill>
                    <a:srgbClr val="7030A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</a:rPr>
                <a:t>Today’s </a:t>
              </a:r>
            </a:p>
            <a:p>
              <a:pPr algn="ctr"/>
              <a:r>
                <a:rPr lang="en-US" sz="7800" b="1" dirty="0" smtClean="0">
                  <a:solidFill>
                    <a:srgbClr val="FF505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</a:rPr>
                <a:t>ALTAR FLOWERS</a:t>
              </a:r>
              <a:endParaRPr lang="en-US" sz="7800" b="1" dirty="0">
                <a:solidFill>
                  <a:srgbClr val="FF5050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4803" y="3560649"/>
              <a:ext cx="5410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5050"/>
                  </a:solidFill>
                  <a:latin typeface="Architects Daughter" panose="02000505000000020004" pitchFamily="2" charset="0"/>
                </a:rPr>
                <a:t>Mike &amp; Jan</a:t>
              </a:r>
            </a:p>
            <a:p>
              <a:pPr algn="ctr"/>
              <a:r>
                <a:rPr lang="en-US" sz="4800" b="1" dirty="0" smtClean="0">
                  <a:solidFill>
                    <a:srgbClr val="FF5050"/>
                  </a:solidFill>
                  <a:latin typeface="Architects Daughter" panose="02000505000000020004" pitchFamily="2" charset="0"/>
                </a:rPr>
                <a:t>Wright</a:t>
              </a:r>
              <a:endParaRPr lang="en-US" sz="4800" b="1" dirty="0">
                <a:solidFill>
                  <a:srgbClr val="FF5050"/>
                </a:solidFill>
                <a:latin typeface="Architects Daughter" panose="02000505000000020004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3905"/>
            <a:ext cx="3886200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36051" cy="516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" y="2076513"/>
            <a:ext cx="3459780" cy="30863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928" y="-70769"/>
            <a:ext cx="9173818" cy="2185216"/>
            <a:chOff x="7951" y="133350"/>
            <a:chExt cx="9173818" cy="2185216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133350"/>
              <a:ext cx="899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Arial Narrow" panose="020B0606020202030204" pitchFamily="34" charset="0"/>
                </a:rPr>
                <a:t>It’s </a:t>
              </a:r>
              <a:r>
                <a:rPr lang="en-US" sz="4800" i="1" dirty="0" smtClean="0">
                  <a:latin typeface="Arial Narrow" panose="020B0606020202030204" pitchFamily="34" charset="0"/>
                </a:rPr>
                <a:t>(way past) </a:t>
              </a:r>
              <a:r>
                <a:rPr lang="en-US" sz="6000" b="1" dirty="0">
                  <a:latin typeface="Arial Narrow" panose="020B0606020202030204" pitchFamily="34" charset="0"/>
                </a:rPr>
                <a:t>T</a:t>
              </a:r>
              <a:r>
                <a:rPr lang="en-US" sz="6000" b="1" dirty="0" smtClean="0">
                  <a:latin typeface="Arial Narrow" panose="020B0606020202030204" pitchFamily="34" charset="0"/>
                </a:rPr>
                <a:t>ime for a New</a:t>
              </a:r>
              <a:endParaRPr lang="en-US" sz="6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951" y="1047750"/>
              <a:ext cx="9173818" cy="1270816"/>
              <a:chOff x="-30481" y="1301413"/>
              <a:chExt cx="9173818" cy="127081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1301413"/>
                <a:ext cx="914333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600" dirty="0" smtClean="0">
                    <a:solidFill>
                      <a:srgbClr val="FF3300"/>
                    </a:solidFill>
                    <a:latin typeface="AR CENA" panose="02000000000000000000" pitchFamily="2" charset="0"/>
                  </a:rPr>
                  <a:t>MEMBERSHIP DIRECTORY</a:t>
                </a:r>
                <a:endParaRPr lang="en-US" sz="7600" dirty="0">
                  <a:solidFill>
                    <a:srgbClr val="FF3300"/>
                  </a:solidFill>
                  <a:latin typeface="AR CENA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30481" y="1310345"/>
                <a:ext cx="914333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600" dirty="0" smtClean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MEMBERSHIP DIRECTORY</a:t>
                </a:r>
                <a:endParaRPr lang="en-US" sz="7600" dirty="0">
                  <a:solidFill>
                    <a:srgbClr val="7030A0"/>
                  </a:solidFill>
                  <a:latin typeface="AR CENA" panose="02000000000000000000" pitchFamily="2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125193" y="1962149"/>
            <a:ext cx="5905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Photo sessions here – May 2 &amp;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Sign Up on-line or in G.A. TODAY</a:t>
            </a:r>
            <a:endParaRPr lang="en-US" sz="3200" dirty="0" smtClean="0">
              <a:solidFill>
                <a:srgbClr val="FF33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Free </a:t>
            </a:r>
            <a:r>
              <a:rPr lang="en-US" sz="3200" dirty="0" smtClean="0"/>
              <a:t>session </a:t>
            </a:r>
            <a:r>
              <a:rPr lang="en-US" sz="3200" dirty="0"/>
              <a:t>– tell </a:t>
            </a:r>
            <a:r>
              <a:rPr lang="en-US" sz="3200" dirty="0" smtClean="0"/>
              <a:t>friends/family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Free 8X10, Free Directory and…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smtClean="0"/>
              <a:t>Free APP!!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4410184"/>
            <a:ext cx="4560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3300"/>
                </a:solidFill>
                <a:latin typeface="AR CENA" panose="02000000000000000000" pitchFamily="2" charset="0"/>
              </a:rPr>
              <a:t>Chair:  Karen Apple</a:t>
            </a:r>
            <a:endParaRPr lang="en-US" sz="4400" dirty="0">
              <a:solidFill>
                <a:srgbClr val="FF33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83415"/>
            <a:ext cx="58674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3125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to all who helped!!!</a:t>
            </a:r>
            <a:endParaRPr lang="en-US" sz="4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195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JB Yard Sale Marker" panose="02000500000000000000" pitchFamily="2" charset="0"/>
              </a:rPr>
              <a:t>CHURCH WORK DAY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DJB Yard Sale Marker" panose="02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06" y="2452628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/>
              <a:t>B-</a:t>
            </a:r>
            <a:r>
              <a:rPr lang="en-US" sz="6000" b="1" i="1" dirty="0" err="1" smtClean="0"/>
              <a:t>i</a:t>
            </a:r>
            <a:r>
              <a:rPr lang="en-US" sz="6000" b="1" i="1" dirty="0" smtClean="0"/>
              <a:t>-g</a:t>
            </a:r>
          </a:p>
          <a:p>
            <a:pPr algn="ctr"/>
            <a:r>
              <a:rPr lang="en-US" sz="6000" b="1" i="1" dirty="0" smtClean="0"/>
              <a:t>THANKS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7825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solidFill>
            <a:srgbClr val="ABA2B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8150"/>
            <a:ext cx="8229600" cy="85725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/>
            <a:r>
              <a:rPr lang="en-US" sz="8000" b="1" dirty="0" smtClean="0">
                <a:ln>
                  <a:solidFill>
                    <a:srgbClr val="5A2781"/>
                  </a:solidFill>
                </a:ln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This Week . . .</a:t>
            </a:r>
            <a:endParaRPr lang="en-US" sz="8000" b="1" dirty="0">
              <a:ln>
                <a:solidFill>
                  <a:srgbClr val="5A2781"/>
                </a:solidFill>
              </a:ln>
              <a:solidFill>
                <a:srgbClr val="DCF0C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1428750"/>
            <a:ext cx="8762338" cy="339447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TODAY</a:t>
            </a:r>
            <a:r>
              <a:rPr lang="en-US" sz="4000" dirty="0" smtClean="0"/>
              <a:t> – begin bringing donations for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the Rummage Sale (thru Wed)</a:t>
            </a:r>
            <a:endParaRPr lang="en-US" sz="4000" dirty="0"/>
          </a:p>
          <a:p>
            <a:pPr>
              <a:spcBef>
                <a:spcPts val="3000"/>
              </a:spcBef>
              <a:buFont typeface="Arial" charset="0"/>
              <a:buChar char="•"/>
            </a:pPr>
            <a:r>
              <a:rPr lang="en-US" sz="4000" dirty="0" smtClean="0"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WED </a:t>
            </a:r>
            <a:r>
              <a:rPr lang="en-US" sz="4000" dirty="0" smtClean="0"/>
              <a:t>– United Women of Faith@3pm</a:t>
            </a:r>
          </a:p>
          <a:p>
            <a:pPr>
              <a:spcBef>
                <a:spcPts val="3000"/>
              </a:spcBef>
            </a:pPr>
            <a:r>
              <a:rPr lang="en-US" sz="4000" dirty="0" smtClean="0"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THU-SAT</a:t>
            </a:r>
            <a:r>
              <a:rPr lang="en-US" sz="4000" dirty="0" smtClean="0"/>
              <a:t> – </a:t>
            </a:r>
            <a:r>
              <a:rPr lang="en-US" sz="4800" b="1" dirty="0" smtClean="0"/>
              <a:t>RUMMAGE SALE!!!</a:t>
            </a:r>
          </a:p>
        </p:txBody>
      </p:sp>
    </p:spTree>
    <p:extLst>
      <p:ext uri="{BB962C8B-B14F-4D97-AF65-F5344CB8AC3E}">
        <p14:creationId xmlns:p14="http://schemas.microsoft.com/office/powerpoint/2010/main" val="23473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8576" y="0"/>
            <a:ext cx="917257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628" y="163495"/>
            <a:ext cx="8839200" cy="4876800"/>
          </a:xfrm>
          <a:prstGeom prst="rect">
            <a:avLst/>
          </a:prstGeom>
          <a:noFill/>
          <a:ln>
            <a:solidFill>
              <a:srgbClr val="2A2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457" y="1428750"/>
            <a:ext cx="8858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Ben &amp; Karen Apple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Linda Reickard</a:t>
            </a:r>
            <a:endParaRPr lang="en-US" sz="4400" b="1" dirty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Lynn Reth</a:t>
            </a:r>
            <a:endParaRPr lang="en-US" sz="3600" u="sng" dirty="0" smtClean="0">
              <a:solidFill>
                <a:srgbClr val="2A2A1C"/>
              </a:solidFill>
              <a:latin typeface="DJB Yard Sale Marker" panose="02000500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TV Screens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Albertson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Treats</a:t>
            </a:r>
            <a:r>
              <a:rPr lang="en-US" sz="3600" b="1" dirty="0">
                <a:solidFill>
                  <a:srgbClr val="009999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Kelly C &amp; Marianne 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289" y="1634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CREW for Apr. 28</a:t>
            </a:r>
            <a:r>
              <a:rPr lang="en-US" sz="7200" baseline="300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th</a:t>
            </a:r>
            <a:endParaRPr lang="en-US" sz="7200" dirty="0" smtClean="0">
              <a:ln>
                <a:solidFill>
                  <a:srgbClr val="6C607E"/>
                </a:solidFill>
              </a:ln>
              <a:solidFill>
                <a:srgbClr val="009999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2971" y="1596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CREW for Apr. 28</a:t>
            </a:r>
            <a:r>
              <a:rPr lang="en-US" sz="7200" baseline="30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th</a:t>
            </a:r>
            <a:endParaRPr lang="en-US" sz="7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877A9A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1774332">
            <a:off x="5724495" y="1895370"/>
            <a:ext cx="2743201" cy="1842033"/>
            <a:chOff x="5750363" y="2286844"/>
            <a:chExt cx="2936032" cy="2012621"/>
          </a:xfrm>
        </p:grpSpPr>
        <p:grpSp>
          <p:nvGrpSpPr>
            <p:cNvPr id="6" name="Group 5"/>
            <p:cNvGrpSpPr/>
            <p:nvPr/>
          </p:nvGrpSpPr>
          <p:grpSpPr>
            <a:xfrm rot="488463">
              <a:off x="5750363" y="2286844"/>
              <a:ext cx="2936032" cy="2012621"/>
              <a:chOff x="4953000" y="2647950"/>
              <a:chExt cx="2936032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84232" y="3410549"/>
                <a:ext cx="304800" cy="1232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69946" y="2765477"/>
                <a:ext cx="1417322" cy="41466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48349" y="3206600"/>
              <a:ext cx="417930" cy="936569"/>
              <a:chOff x="6948349" y="3206600"/>
              <a:chExt cx="417930" cy="93656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9416" flipV="1">
            <a:off x="6156812" y="1078032"/>
            <a:ext cx="2265569" cy="3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12683</TotalTime>
  <Words>334</Words>
  <Application>Microsoft Office PowerPoint</Application>
  <PresentationFormat>On-screen Show (16:9)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Week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Office Manager</cp:lastModifiedBy>
  <cp:revision>1559</cp:revision>
  <dcterms:created xsi:type="dcterms:W3CDTF">2018-06-07T15:56:17Z</dcterms:created>
  <dcterms:modified xsi:type="dcterms:W3CDTF">2024-04-19T19:20:33Z</dcterms:modified>
</cp:coreProperties>
</file>