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sldIdLst>
    <p:sldId id="396" r:id="rId2"/>
    <p:sldId id="523" r:id="rId3"/>
    <p:sldId id="398" r:id="rId4"/>
    <p:sldId id="400" r:id="rId5"/>
    <p:sldId id="401" r:id="rId6"/>
    <p:sldId id="402" r:id="rId7"/>
    <p:sldId id="405" r:id="rId8"/>
    <p:sldId id="404" r:id="rId9"/>
    <p:sldId id="406" r:id="rId10"/>
    <p:sldId id="529" r:id="rId11"/>
    <p:sldId id="630" r:id="rId12"/>
    <p:sldId id="631" r:id="rId13"/>
    <p:sldId id="632" r:id="rId14"/>
    <p:sldId id="633" r:id="rId15"/>
    <p:sldId id="639" r:id="rId16"/>
    <p:sldId id="640" r:id="rId17"/>
    <p:sldId id="636" r:id="rId18"/>
    <p:sldId id="641" r:id="rId19"/>
    <p:sldId id="642" r:id="rId20"/>
    <p:sldId id="526" r:id="rId21"/>
    <p:sldId id="399" r:id="rId22"/>
    <p:sldId id="426" r:id="rId23"/>
    <p:sldId id="512" r:id="rId24"/>
    <p:sldId id="460" r:id="rId25"/>
    <p:sldId id="528" r:id="rId26"/>
    <p:sldId id="582" r:id="rId27"/>
    <p:sldId id="583" r:id="rId28"/>
    <p:sldId id="584" r:id="rId29"/>
    <p:sldId id="585" r:id="rId30"/>
    <p:sldId id="586" r:id="rId31"/>
    <p:sldId id="587" r:id="rId32"/>
    <p:sldId id="588" r:id="rId33"/>
    <p:sldId id="589" r:id="rId34"/>
    <p:sldId id="590" r:id="rId35"/>
    <p:sldId id="591" r:id="rId36"/>
    <p:sldId id="592" r:id="rId37"/>
    <p:sldId id="593" r:id="rId38"/>
    <p:sldId id="594" r:id="rId39"/>
    <p:sldId id="595" r:id="rId40"/>
    <p:sldId id="596" r:id="rId41"/>
    <p:sldId id="597" r:id="rId42"/>
    <p:sldId id="598" r:id="rId43"/>
    <p:sldId id="599" r:id="rId44"/>
    <p:sldId id="600" r:id="rId45"/>
    <p:sldId id="601" r:id="rId46"/>
    <p:sldId id="602" r:id="rId47"/>
    <p:sldId id="603" r:id="rId48"/>
    <p:sldId id="604" r:id="rId49"/>
    <p:sldId id="605" r:id="rId50"/>
    <p:sldId id="606" r:id="rId51"/>
    <p:sldId id="607" r:id="rId52"/>
    <p:sldId id="651" r:id="rId53"/>
    <p:sldId id="644" r:id="rId54"/>
    <p:sldId id="650" r:id="rId55"/>
    <p:sldId id="608" r:id="rId56"/>
    <p:sldId id="647" r:id="rId57"/>
    <p:sldId id="610" r:id="rId58"/>
    <p:sldId id="611" r:id="rId59"/>
    <p:sldId id="612" r:id="rId60"/>
    <p:sldId id="655" r:id="rId61"/>
    <p:sldId id="656" r:id="rId62"/>
    <p:sldId id="615" r:id="rId63"/>
    <p:sldId id="616" r:id="rId64"/>
    <p:sldId id="617" r:id="rId65"/>
    <p:sldId id="654" r:id="rId66"/>
    <p:sldId id="424" r:id="rId67"/>
    <p:sldId id="420" r:id="rId68"/>
    <p:sldId id="497" r:id="rId69"/>
    <p:sldId id="498" r:id="rId70"/>
    <p:sldId id="499" r:id="rId71"/>
    <p:sldId id="500" r:id="rId72"/>
    <p:sldId id="501" r:id="rId73"/>
    <p:sldId id="502" r:id="rId74"/>
    <p:sldId id="503" r:id="rId75"/>
    <p:sldId id="504" r:id="rId76"/>
    <p:sldId id="505" r:id="rId77"/>
    <p:sldId id="506" r:id="rId78"/>
    <p:sldId id="507" r:id="rId79"/>
    <p:sldId id="508" r:id="rId80"/>
    <p:sldId id="509" r:id="rId81"/>
    <p:sldId id="510" r:id="rId82"/>
    <p:sldId id="511" r:id="rId83"/>
    <p:sldId id="452" r:id="rId84"/>
    <p:sldId id="453" r:id="rId85"/>
    <p:sldId id="658" r:id="rId86"/>
    <p:sldId id="657" r:id="rId87"/>
    <p:sldId id="457" r:id="rId88"/>
    <p:sldId id="495" r:id="rId89"/>
  </p:sldIdLst>
  <p:sldSz cx="9144000" cy="5143500" type="screen16x9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AE2"/>
    <a:srgbClr val="746787"/>
    <a:srgbClr val="885D91"/>
    <a:srgbClr val="734E7A"/>
    <a:srgbClr val="82973F"/>
    <a:srgbClr val="728537"/>
    <a:srgbClr val="006699"/>
    <a:srgbClr val="FF6600"/>
    <a:srgbClr val="4D6733"/>
    <a:srgbClr val="484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5" autoAdjust="0"/>
    <p:restoredTop sz="94439" autoAdjust="0"/>
  </p:normalViewPr>
  <p:slideViewPr>
    <p:cSldViewPr>
      <p:cViewPr>
        <p:scale>
          <a:sx n="100" d="100"/>
          <a:sy n="100" d="100"/>
        </p:scale>
        <p:origin x="-1662" y="-7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E68A91-39AF-4C12-9EB7-12BF09FECD08}" type="datetimeFigureOut">
              <a:rPr lang="en-US" smtClean="0"/>
              <a:t>04/12/2024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9C1D34-3B82-4B46-A3CB-605AC9662D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27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04/12/2024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1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04/12/2024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7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04/12/2024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92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04/12/2024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1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04/12/2024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97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04/12/2024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45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04/12/2024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05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04/12/2024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09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04/12/2024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04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04/12/2024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90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04/12/2024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18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3958A-8065-4DB3-BDD7-51F3FDB9D72D}" type="datetimeFigureOut">
              <a:rPr lang="en-US" smtClean="0"/>
              <a:t>04/12/2024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745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21.jpe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21.jpe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ffice Manager\Desktop\CJs FILE CABINET\CJ CLIP ART\SEASON-Spring\LENT - SPRING BACKGROUNDS\grass_22325a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356915"/>
            <a:ext cx="91821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4629150"/>
            <a:ext cx="9525000" cy="762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4648200" y="4435614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chitects Daughter" panose="02000505000000020004" pitchFamily="2" charset="0"/>
              </a:rPr>
              <a:t>April 14, 2024</a:t>
            </a:r>
            <a:endParaRPr lang="en-US" sz="4000" dirty="0">
              <a:latin typeface="Architects Daught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96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Office Manager\Desktop\CJs FILE CABINET\CJ CLIP ART\SEASON-Spring\LENT - SPRING BACKGROUNDS\grass_22325ac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00050"/>
            <a:ext cx="99822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3375" y="-400050"/>
            <a:ext cx="8458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chemeClr val="bg1"/>
                </a:solidFill>
                <a:latin typeface="Lowvetica" pitchFamily="2" charset="0"/>
              </a:rPr>
              <a:t>HYMN </a:t>
            </a:r>
            <a:r>
              <a:rPr lang="en-US" sz="13800" dirty="0" smtClean="0">
                <a:solidFill>
                  <a:schemeClr val="bg1"/>
                </a:solidFill>
                <a:latin typeface="Lowvetica" pitchFamily="2" charset="0"/>
              </a:rPr>
              <a:t>#140</a:t>
            </a:r>
            <a:endParaRPr lang="en-US" sz="8800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1475" y="2114550"/>
            <a:ext cx="8458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chemeClr val="bg1"/>
                </a:solidFill>
                <a:latin typeface="Architects Daughter" panose="02000505000000020004" pitchFamily="2" charset="0"/>
              </a:rPr>
              <a:t>“Great Is Thy Faithfulness”</a:t>
            </a:r>
            <a:endParaRPr lang="en-US" sz="8000" dirty="0">
              <a:solidFill>
                <a:schemeClr val="bg1"/>
              </a:solidFill>
              <a:latin typeface="Architects Daught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08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Office Manager\Desktop\CJs FILE CABINET\CJ CLIP ART\SEASON-Spring\LENT - SPRING BACKGROUNDS\grass_22325ac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476250"/>
            <a:ext cx="103632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8150"/>
            <a:ext cx="9144000" cy="44196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40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Great is thy faithfulness, O God my father;   </a:t>
            </a:r>
            <a:br>
              <a:rPr lang="en-US" sz="40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</a:br>
            <a:r>
              <a:rPr lang="en-US" sz="18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  </a:t>
            </a:r>
            <a:r>
              <a:rPr lang="en-US" sz="40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/>
            </a:r>
            <a:br>
              <a:rPr lang="en-US" sz="40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</a:br>
            <a:r>
              <a:rPr lang="en-US" sz="40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there is no shadow of turning with thee;    </a:t>
            </a:r>
            <a:br>
              <a:rPr lang="en-US" sz="40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   </a:t>
            </a:r>
            <a:r>
              <a:rPr lang="en-US" sz="40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/>
            </a:r>
            <a:br>
              <a:rPr lang="en-US" sz="40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</a:br>
            <a:r>
              <a:rPr lang="en-US" sz="40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Thou </a:t>
            </a:r>
            <a:r>
              <a:rPr lang="en-US" sz="4000" dirty="0" err="1" smtClean="0">
                <a:solidFill>
                  <a:schemeClr val="bg1"/>
                </a:solidFill>
                <a:latin typeface="Shadows Into Light" panose="02000506000000020004" pitchFamily="2" charset="0"/>
              </a:rPr>
              <a:t>changest</a:t>
            </a:r>
            <a:r>
              <a:rPr lang="en-US" sz="40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 not, </a:t>
            </a:r>
            <a:br>
              <a:rPr lang="en-US" sz="40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</a:br>
            <a:r>
              <a:rPr lang="en-US" sz="40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thy compassions, they fail not; </a:t>
            </a:r>
            <a:br>
              <a:rPr lang="en-US" sz="40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  </a:t>
            </a:r>
            <a:r>
              <a:rPr lang="en-US" sz="40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/>
            </a:r>
            <a:br>
              <a:rPr lang="en-US" sz="40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</a:br>
            <a:r>
              <a:rPr lang="en-US" sz="40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as thou has been, thou for ever wilt be.</a:t>
            </a:r>
            <a:endParaRPr lang="en-US" sz="4000" dirty="0">
              <a:solidFill>
                <a:schemeClr val="bg1"/>
              </a:solidFill>
              <a:latin typeface="Shadows Into Light" panose="02000506000000020004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390525"/>
            <a:ext cx="368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67359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chitects Daughter" panose="02000505000000020004" pitchFamily="2" charset="0"/>
              </a:rPr>
              <a:t>Verse 1:</a:t>
            </a:r>
            <a:endParaRPr lang="en-US" sz="3600" dirty="0">
              <a:latin typeface="Architects Daught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78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Office Manager\Desktop\CJs FILE CABINET\CJ CLIP ART\SEASON-Spring\LENT - SPRING BACKGROUNDS\grass_22325ac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476250"/>
            <a:ext cx="103632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2425"/>
            <a:ext cx="9144000" cy="44196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Great is thy faithfulness!</a:t>
            </a:r>
            <a:br>
              <a:rPr lang="en-US" b="1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Great is thy faithfulness!</a:t>
            </a:r>
            <a:br>
              <a:rPr lang="en-US" b="1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Morning by morning </a:t>
            </a:r>
            <a:br>
              <a:rPr lang="en-US" b="1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new mercies I see;</a:t>
            </a:r>
            <a:endParaRPr lang="en-US" b="1" dirty="0">
              <a:solidFill>
                <a:schemeClr val="bg1"/>
              </a:solidFill>
              <a:latin typeface="Shadows Into Light" panose="02000506000000020004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67359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chitects Daughter" panose="02000505000000020004" pitchFamily="2" charset="0"/>
              </a:rPr>
              <a:t>Refrain:</a:t>
            </a:r>
            <a:endParaRPr lang="en-US" sz="3600" dirty="0">
              <a:latin typeface="Architects Daught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09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Office Manager\Desktop\CJs FILE CABINET\CJ CLIP ART\SEASON-Spring\LENT - SPRING BACKGROUNDS\grass_22325ac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476250"/>
            <a:ext cx="103632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" y="361950"/>
            <a:ext cx="9144000" cy="44196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All I have needed</a:t>
            </a:r>
            <a:br>
              <a:rPr lang="en-US" b="1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thy hand hath provided;</a:t>
            </a:r>
            <a:br>
              <a:rPr lang="en-US" b="1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great is thy faithfulness,</a:t>
            </a:r>
            <a:br>
              <a:rPr lang="en-US" b="1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Lord, unto me!</a:t>
            </a:r>
            <a:endParaRPr lang="en-US" b="1" dirty="0">
              <a:solidFill>
                <a:schemeClr val="bg1"/>
              </a:solidFill>
              <a:latin typeface="Shadows Into Light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54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Office Manager\Desktop\CJs FILE CABINET\CJ CLIP ART\SEASON-Spring\LENT - SPRING BACKGROUNDS\grass_22325ac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476250"/>
            <a:ext cx="103632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361950"/>
            <a:ext cx="9144000" cy="44196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40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Summer &amp; winter &amp; springtime &amp; harvest,</a:t>
            </a:r>
            <a:br>
              <a:rPr lang="en-US" sz="40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</a:br>
            <a:r>
              <a:rPr lang="en-US" sz="40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sun, moon, &amp; stars in their courses above    </a:t>
            </a:r>
            <a:r>
              <a:rPr lang="en-US" sz="42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/>
            </a:r>
            <a:br>
              <a:rPr lang="en-US" sz="42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</a:br>
            <a:r>
              <a:rPr lang="en-US" sz="42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join with all nature in manifold witness    </a:t>
            </a:r>
            <a:br>
              <a:rPr lang="en-US" sz="42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</a:br>
            <a:r>
              <a:rPr lang="en-US" sz="42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to thy great faithfulness, mercy &amp; love.</a:t>
            </a:r>
            <a:endParaRPr lang="en-US" sz="4200" dirty="0">
              <a:solidFill>
                <a:schemeClr val="bg1"/>
              </a:solidFill>
              <a:latin typeface="Shadows Into Light" panose="02000506000000020004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67359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chitects Daughter" panose="02000505000000020004" pitchFamily="2" charset="0"/>
              </a:rPr>
              <a:t>Verse 2:</a:t>
            </a:r>
            <a:endParaRPr lang="en-US" sz="3600" dirty="0">
              <a:latin typeface="Architects Daught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65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Office Manager\Desktop\CJs FILE CABINET\CJ CLIP ART\SEASON-Spring\LENT - SPRING BACKGROUNDS\grass_22325ac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476250"/>
            <a:ext cx="103632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2425"/>
            <a:ext cx="9144000" cy="44196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Great is thy faithfulness!</a:t>
            </a:r>
            <a:br>
              <a:rPr lang="en-US" b="1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Great is thy faithfulness!</a:t>
            </a:r>
            <a:br>
              <a:rPr lang="en-US" b="1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Morning by morning </a:t>
            </a:r>
            <a:br>
              <a:rPr lang="en-US" b="1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new mercies I see;</a:t>
            </a:r>
            <a:endParaRPr lang="en-US" b="1" dirty="0">
              <a:solidFill>
                <a:schemeClr val="bg1"/>
              </a:solidFill>
              <a:latin typeface="Shadows Into Light" panose="02000506000000020004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67359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chitects Daughter" panose="02000505000000020004" pitchFamily="2" charset="0"/>
              </a:rPr>
              <a:t>Refrain:</a:t>
            </a:r>
            <a:endParaRPr lang="en-US" sz="3600" dirty="0">
              <a:latin typeface="Architects Daught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7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Office Manager\Desktop\CJs FILE CABINET\CJ CLIP ART\SEASON-Spring\LENT - SPRING BACKGROUNDS\grass_22325ac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476250"/>
            <a:ext cx="103632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" y="361950"/>
            <a:ext cx="9144000" cy="44196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All I have needed</a:t>
            </a:r>
            <a:br>
              <a:rPr lang="en-US" b="1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thy hand hath provided;</a:t>
            </a:r>
            <a:br>
              <a:rPr lang="en-US" b="1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great is thy faithfulness,</a:t>
            </a:r>
            <a:br>
              <a:rPr lang="en-US" b="1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Lord, unto me!</a:t>
            </a:r>
            <a:endParaRPr lang="en-US" b="1" dirty="0">
              <a:solidFill>
                <a:schemeClr val="bg1"/>
              </a:solidFill>
              <a:latin typeface="Shadows Into Light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22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Office Manager\Desktop\CJs FILE CABINET\CJ CLIP ART\SEASON-Spring\LENT - SPRING BACKGROUNDS\grass_22325ac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476250"/>
            <a:ext cx="103632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438150"/>
            <a:ext cx="9524999" cy="4419600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40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Pardon for sin &amp; a peace that </a:t>
            </a:r>
            <a:r>
              <a:rPr lang="en-US" sz="4000" dirty="0" err="1" smtClean="0">
                <a:solidFill>
                  <a:schemeClr val="bg1"/>
                </a:solidFill>
                <a:latin typeface="Shadows Into Light" panose="02000506000000020004" pitchFamily="2" charset="0"/>
              </a:rPr>
              <a:t>endureth</a:t>
            </a:r>
            <a:r>
              <a:rPr lang="en-US" sz="40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,</a:t>
            </a:r>
            <a:br>
              <a:rPr lang="en-US" sz="40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      </a:t>
            </a:r>
            <a:r>
              <a:rPr lang="en-US" sz="40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/>
            </a:r>
            <a:br>
              <a:rPr lang="en-US" sz="40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</a:br>
            <a:r>
              <a:rPr lang="en-US" sz="38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thine own dear presence to cheer&amp; to guide;</a:t>
            </a:r>
            <a:br>
              <a:rPr lang="en-US" sz="38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       </a:t>
            </a:r>
            <a:r>
              <a:rPr lang="en-US" sz="40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/>
            </a:r>
            <a:br>
              <a:rPr lang="en-US" sz="40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</a:br>
            <a:r>
              <a:rPr lang="en-US" sz="40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Strength for today </a:t>
            </a:r>
            <a:br>
              <a:rPr lang="en-US" sz="40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</a:br>
            <a:r>
              <a:rPr lang="en-US" sz="40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and bright hope for tomorrow,</a:t>
            </a:r>
            <a:br>
              <a:rPr lang="en-US" sz="40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      </a:t>
            </a:r>
            <a:r>
              <a:rPr lang="en-US" sz="40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/>
            </a:r>
            <a:br>
              <a:rPr lang="en-US" sz="40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</a:br>
            <a:r>
              <a:rPr lang="en-US" sz="40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blessings all mine, with 10,000 beside!</a:t>
            </a:r>
            <a:endParaRPr lang="en-US" sz="4000" dirty="0">
              <a:solidFill>
                <a:schemeClr val="bg1"/>
              </a:solidFill>
              <a:latin typeface="Shadows Into Light" panose="02000506000000020004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67359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chitects Daughter" panose="02000505000000020004" pitchFamily="2" charset="0"/>
              </a:rPr>
              <a:t>Verse 3:</a:t>
            </a:r>
            <a:endParaRPr lang="en-US" sz="3600" dirty="0">
              <a:latin typeface="Architects Daught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70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Office Manager\Desktop\CJs FILE CABINET\CJ CLIP ART\SEASON-Spring\LENT - SPRING BACKGROUNDS\grass_22325ac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476250"/>
            <a:ext cx="103632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2425"/>
            <a:ext cx="9144000" cy="44196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Great is thy faithfulness!</a:t>
            </a:r>
            <a:br>
              <a:rPr lang="en-US" b="1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Great is thy faithfulness!</a:t>
            </a:r>
            <a:br>
              <a:rPr lang="en-US" b="1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Morning by morning </a:t>
            </a:r>
            <a:br>
              <a:rPr lang="en-US" b="1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new mercies I see;</a:t>
            </a:r>
            <a:endParaRPr lang="en-US" b="1" dirty="0">
              <a:solidFill>
                <a:schemeClr val="bg1"/>
              </a:solidFill>
              <a:latin typeface="Shadows Into Light" panose="02000506000000020004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67359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chitects Daughter" panose="02000505000000020004" pitchFamily="2" charset="0"/>
              </a:rPr>
              <a:t>Refrain:</a:t>
            </a:r>
            <a:endParaRPr lang="en-US" sz="3600" dirty="0">
              <a:latin typeface="Architects Daught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7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Office Manager\Desktop\CJs FILE CABINET\CJ CLIP ART\SEASON-Spring\LENT - SPRING BACKGROUNDS\grass_22325ac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476250"/>
            <a:ext cx="103632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" y="361950"/>
            <a:ext cx="9144000" cy="44196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All I have needed</a:t>
            </a:r>
            <a:br>
              <a:rPr lang="en-US" b="1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thy hand hath provided;</a:t>
            </a:r>
            <a:br>
              <a:rPr lang="en-US" b="1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great is thy faithfulness,</a:t>
            </a:r>
            <a:br>
              <a:rPr lang="en-US" b="1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Lord, unto me!</a:t>
            </a:r>
            <a:endParaRPr lang="en-US" b="1" dirty="0">
              <a:solidFill>
                <a:schemeClr val="bg1"/>
              </a:solidFill>
              <a:latin typeface="Shadows Into Light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22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8" y="14286"/>
            <a:ext cx="9124949" cy="50720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flipH="1">
            <a:off x="51509" y="4762"/>
            <a:ext cx="9143999" cy="5138738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1509" y="2080069"/>
            <a:ext cx="912662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Perpetua Titling MT" panose="02020502060505020804" pitchFamily="18" charset="0"/>
              </a:rPr>
              <a:t>PRELUDE</a:t>
            </a:r>
            <a:endParaRPr lang="en-US" sz="124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Perpetua Titling MT" panose="020205020605050208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83" y="2038350"/>
            <a:ext cx="9126620" cy="20005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12400" b="1" dirty="0" smtClean="0">
                <a:ln>
                  <a:solidFill>
                    <a:srgbClr val="746787"/>
                  </a:solidFill>
                </a:ln>
                <a:solidFill>
                  <a:srgbClr val="ABA2B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erpetua Titling MT" panose="02020502060505020804" pitchFamily="18" charset="0"/>
              </a:rPr>
              <a:t>PRELUDE</a:t>
            </a:r>
            <a:endParaRPr lang="en-US" sz="12400" b="1" dirty="0">
              <a:ln>
                <a:solidFill>
                  <a:srgbClr val="746787"/>
                </a:solidFill>
              </a:ln>
              <a:solidFill>
                <a:srgbClr val="ABA2B8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erpetua Titling MT" panose="020205020605050208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5969" y="133350"/>
            <a:ext cx="5181601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r"/>
            <a:r>
              <a:rPr lang="en-US" sz="5400" b="1" dirty="0" smtClean="0">
                <a:solidFill>
                  <a:srgbClr val="746787"/>
                </a:solidFill>
                <a:latin typeface="Amatic SC" pitchFamily="2" charset="0"/>
                <a:cs typeface="Times New Roman" panose="02020603050405020304" pitchFamily="18" charset="0"/>
              </a:rPr>
              <a:t>Kathy Dawson, pianist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76800" y="879740"/>
            <a:ext cx="4419600" cy="129266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6000" b="1" dirty="0" smtClean="0">
                <a:solidFill>
                  <a:srgbClr val="009999"/>
                </a:solidFill>
                <a:latin typeface="Amatic SC" pitchFamily="2" charset="0"/>
                <a:cs typeface="Times New Roman" panose="02020603050405020304" pitchFamily="18" charset="0"/>
              </a:rPr>
              <a:t>“On Holy Ground”</a:t>
            </a:r>
            <a:endParaRPr lang="en-US" sz="6000" b="1" dirty="0">
              <a:solidFill>
                <a:srgbClr val="009999"/>
              </a:solidFill>
              <a:latin typeface="Amatic SC" pitchFamily="2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99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lus/>
      </p:transition>
    </mc:Choice>
    <mc:Fallback xmlns="">
      <p:transition spd="slow">
        <p:plu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141119"/>
          </a:xfrm>
          <a:prstGeom prst="rect">
            <a:avLst/>
          </a:prstGeom>
          <a:solidFill>
            <a:srgbClr val="D5DF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6728"/>
            <a:ext cx="9144000" cy="51478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4882"/>
            <a:ext cx="4011288" cy="46956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97347" y="0"/>
            <a:ext cx="6833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FF6600"/>
                </a:solidFill>
                <a:latin typeface="KG True Colors" panose="02000506000000020003" pitchFamily="2" charset="0"/>
              </a:rPr>
              <a:t>CHILDREN’S</a:t>
            </a:r>
            <a:endParaRPr lang="en-US" sz="9600" b="1" dirty="0">
              <a:solidFill>
                <a:srgbClr val="FF6600"/>
              </a:solidFill>
              <a:latin typeface="KG True Colors" panose="020005060000000200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7200" y="1350585"/>
            <a:ext cx="4763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7030A0"/>
                </a:solidFill>
                <a:latin typeface="KG True Colors" panose="02000506000000020003" pitchFamily="2" charset="0"/>
              </a:rPr>
              <a:t>Blessing</a:t>
            </a:r>
            <a:endParaRPr lang="en-US" sz="9600" b="1" dirty="0">
              <a:solidFill>
                <a:srgbClr val="7030A0"/>
              </a:solidFill>
              <a:latin typeface="KG True Colors" panose="02000506000000020003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63688" y="3409950"/>
            <a:ext cx="487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6699"/>
                </a:solidFill>
                <a:latin typeface="KG True Colors" panose="02000506000000020003" pitchFamily="2" charset="0"/>
              </a:rPr>
              <a:t>Dismissal</a:t>
            </a:r>
            <a:endParaRPr lang="en-US" sz="9600" b="1" dirty="0">
              <a:solidFill>
                <a:srgbClr val="006699"/>
              </a:solidFill>
              <a:latin typeface="KG True Colors" panose="02000506000000020003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63688" y="2419350"/>
            <a:ext cx="487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chemeClr val="tx2"/>
                </a:solidFill>
                <a:latin typeface="KG True Colors" panose="02000506000000020003" pitchFamily="2" charset="0"/>
              </a:rPr>
              <a:t>&amp;</a:t>
            </a:r>
            <a:endParaRPr lang="en-US" sz="9600" b="1" dirty="0">
              <a:solidFill>
                <a:schemeClr val="tx2"/>
              </a:solidFill>
              <a:latin typeface="KG True Colors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86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ffice Manager\Desktop\grass_22325ac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819150"/>
            <a:ext cx="6477000" cy="201593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12500" dirty="0" smtClean="0">
                <a:ln>
                  <a:solidFill>
                    <a:srgbClr val="746787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LillyBelle" pitchFamily="2" charset="-128"/>
                <a:ea typeface="LillyBelle" pitchFamily="2" charset="-128"/>
                <a:cs typeface="LillyBelle" pitchFamily="2" charset="-128"/>
              </a:rPr>
              <a:t>Opening</a:t>
            </a:r>
            <a:r>
              <a:rPr lang="en-US" sz="12500" dirty="0" smtClean="0">
                <a:solidFill>
                  <a:schemeClr val="bg1"/>
                </a:solidFill>
                <a:latin typeface="LillyBelle" pitchFamily="2" charset="-128"/>
                <a:ea typeface="LillyBelle" pitchFamily="2" charset="-128"/>
                <a:cs typeface="LillyBelle" pitchFamily="2" charset="-128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71800" y="2571750"/>
            <a:ext cx="5943600" cy="22929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2500" dirty="0" smtClean="0">
                <a:ln>
                  <a:solidFill>
                    <a:srgbClr val="746787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LillyBelle" pitchFamily="2" charset="-128"/>
                <a:ea typeface="LillyBelle" pitchFamily="2" charset="-128"/>
                <a:cs typeface="LillyBelle" pitchFamily="2" charset="-128"/>
              </a:rPr>
              <a:t>Prayer</a:t>
            </a:r>
            <a:endParaRPr lang="en-US" sz="12500" dirty="0">
              <a:ln>
                <a:solidFill>
                  <a:srgbClr val="746787"/>
                </a:solidFill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LillyBelle" pitchFamily="2" charset="-128"/>
              <a:ea typeface="LillyBelle" pitchFamily="2" charset="-128"/>
              <a:cs typeface="LillyBelle" pitchFamily="2" charset="-128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675104"/>
            <a:ext cx="3362325" cy="4143375"/>
          </a:xfrm>
          <a:prstGeom prst="rect">
            <a:avLst/>
          </a:prstGeom>
          <a:effectLst>
            <a:softEdge rad="889000"/>
          </a:effectLst>
        </p:spPr>
      </p:pic>
    </p:spTree>
    <p:extLst>
      <p:ext uri="{BB962C8B-B14F-4D97-AF65-F5344CB8AC3E}">
        <p14:creationId xmlns:p14="http://schemas.microsoft.com/office/powerpoint/2010/main" val="295022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52425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8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9BB44A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Scripture </a:t>
            </a:r>
            <a:r>
              <a:rPr lang="en-US" sz="80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9BB44A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Reading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2647950"/>
            <a:ext cx="7772400" cy="17235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Papyrus" panose="03070502060502030205" pitchFamily="66" charset="0"/>
              </a:rPr>
              <a:t>Psalm 84: 12</a:t>
            </a:r>
            <a:endParaRPr lang="en-US" sz="8800" b="1" dirty="0">
              <a:latin typeface="Papyrus" panose="03070502060502030205" pitchFamily="66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76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7150" y="65187"/>
            <a:ext cx="9020175" cy="4983063"/>
          </a:xfrm>
          <a:prstGeom prst="rect">
            <a:avLst/>
          </a:prstGeom>
          <a:solidFill>
            <a:srgbClr val="C4D395"/>
          </a:solidFill>
          <a:ln w="76200">
            <a:solidFill>
              <a:srgbClr val="746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6675" y="590550"/>
            <a:ext cx="89916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6600" dirty="0" smtClean="0">
                <a:solidFill>
                  <a:srgbClr val="4F46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Lord of hosts,</a:t>
            </a:r>
          </a:p>
          <a:p>
            <a:pPr algn="ctr">
              <a:spcAft>
                <a:spcPts val="1800"/>
              </a:spcAft>
            </a:pPr>
            <a:r>
              <a:rPr lang="en-US" sz="6600" dirty="0">
                <a:solidFill>
                  <a:srgbClr val="4F46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6600" dirty="0" smtClean="0">
                <a:solidFill>
                  <a:srgbClr val="4F46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appy is everyone </a:t>
            </a:r>
          </a:p>
          <a:p>
            <a:pPr algn="ctr">
              <a:spcAft>
                <a:spcPts val="1800"/>
              </a:spcAft>
            </a:pPr>
            <a:r>
              <a:rPr lang="en-US" sz="6600" dirty="0">
                <a:solidFill>
                  <a:srgbClr val="4F46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6600" dirty="0" smtClean="0">
                <a:solidFill>
                  <a:srgbClr val="4F46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TRUSTS in you.</a:t>
            </a:r>
            <a:endParaRPr lang="en-US" sz="6600" dirty="0">
              <a:solidFill>
                <a:srgbClr val="4F465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10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76200" y="57150"/>
            <a:ext cx="8991600" cy="4953000"/>
          </a:xfrm>
          <a:prstGeom prst="rect">
            <a:avLst/>
          </a:prstGeom>
          <a:solidFill>
            <a:srgbClr val="746787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4400" dirty="0">
              <a:solidFill>
                <a:srgbClr val="525F27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42875" y="128066"/>
            <a:ext cx="8858249" cy="4811167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 bwMode="auto">
          <a:xfrm>
            <a:off x="133350" y="514350"/>
            <a:ext cx="8934450" cy="387798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>
              <a:defRPr/>
            </a:pPr>
            <a:r>
              <a:rPr lang="en-US" sz="6000" b="1" dirty="0">
                <a:ln>
                  <a:solidFill>
                    <a:srgbClr val="746787"/>
                  </a:solidFill>
                </a:ln>
                <a:solidFill>
                  <a:srgbClr val="FFFFEB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L: </a:t>
            </a:r>
            <a:r>
              <a:rPr lang="en-US" sz="6000" b="1" dirty="0" smtClean="0">
                <a:ln>
                  <a:solidFill>
                    <a:srgbClr val="746787"/>
                  </a:solidFill>
                </a:ln>
                <a:solidFill>
                  <a:srgbClr val="FFFFEB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en-US" sz="6000" b="1" dirty="0">
                <a:ln>
                  <a:solidFill>
                    <a:srgbClr val="746787"/>
                  </a:solidFill>
                </a:ln>
                <a:solidFill>
                  <a:srgbClr val="FFFFEB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 the word of God</a:t>
            </a:r>
          </a:p>
          <a:p>
            <a:pPr>
              <a:defRPr/>
            </a:pPr>
            <a:r>
              <a:rPr lang="en-US" sz="6000" b="1" dirty="0">
                <a:ln>
                  <a:solidFill>
                    <a:srgbClr val="746787"/>
                  </a:solidFill>
                </a:ln>
                <a:solidFill>
                  <a:srgbClr val="FFFFEB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6000" b="1" dirty="0" smtClean="0">
                <a:ln>
                  <a:solidFill>
                    <a:srgbClr val="746787"/>
                  </a:solidFill>
                </a:ln>
                <a:solidFill>
                  <a:srgbClr val="FFFFEB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6000" b="1" dirty="0">
                <a:ln>
                  <a:solidFill>
                    <a:srgbClr val="746787"/>
                  </a:solidFill>
                </a:ln>
                <a:solidFill>
                  <a:srgbClr val="FFFFEB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people of God.</a:t>
            </a:r>
          </a:p>
          <a:p>
            <a:pPr algn="ctr">
              <a:defRPr/>
            </a:pPr>
            <a:endParaRPr lang="en-US" sz="6000" b="1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6000" b="1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7B61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P: </a:t>
            </a:r>
            <a:r>
              <a:rPr lang="en-US" sz="6600" b="1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7B61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Thanks </a:t>
            </a:r>
            <a:r>
              <a:rPr lang="en-US" sz="6600" b="1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7B61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 to God.</a:t>
            </a:r>
          </a:p>
        </p:txBody>
      </p:sp>
    </p:spTree>
    <p:extLst>
      <p:ext uri="{BB962C8B-B14F-4D97-AF65-F5344CB8AC3E}">
        <p14:creationId xmlns:p14="http://schemas.microsoft.com/office/powerpoint/2010/main" val="353387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200" y="-2"/>
            <a:ext cx="9220200" cy="51339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66675" y="129093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8000" b="1" dirty="0" smtClean="0">
                <a:latin typeface="Book Antiqua" panose="02040602050305030304" pitchFamily="18" charset="0"/>
              </a:rPr>
              <a:t>The </a:t>
            </a:r>
            <a:r>
              <a:rPr lang="en-US" sz="8000" dirty="0" smtClean="0">
                <a:latin typeface="Book Antiqua" panose="02040602050305030304" pitchFamily="18" charset="0"/>
              </a:rPr>
              <a:t> </a:t>
            </a:r>
            <a:r>
              <a:rPr lang="en-US" sz="9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82973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LillyBelle" pitchFamily="2" charset="-128"/>
                <a:ea typeface="LillyBelle" pitchFamily="2" charset="-128"/>
                <a:cs typeface="LillyBelle" pitchFamily="2" charset="-128"/>
              </a:rPr>
              <a:t>Worst</a:t>
            </a:r>
            <a:r>
              <a:rPr lang="en-US" sz="88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82973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LillyBelle" pitchFamily="2" charset="-128"/>
                <a:ea typeface="LillyBelle" pitchFamily="2" charset="-128"/>
                <a:cs typeface="LillyBelle" pitchFamily="2" charset="-128"/>
              </a:rPr>
              <a:t> </a:t>
            </a:r>
          </a:p>
          <a:p>
            <a:pPr algn="ctr"/>
            <a:r>
              <a:rPr lang="en-US" sz="8000" b="1" dirty="0" smtClean="0">
                <a:latin typeface="Book Antiqua" panose="02040602050305030304" pitchFamily="18" charset="0"/>
              </a:rPr>
              <a:t>&amp;</a:t>
            </a:r>
            <a:r>
              <a:rPr lang="en-US" sz="8000" dirty="0" smtClean="0">
                <a:latin typeface="Book Antiqua" panose="02040602050305030304" pitchFamily="18" charset="0"/>
              </a:rPr>
              <a:t>  </a:t>
            </a:r>
            <a:r>
              <a:rPr lang="en-US" sz="9600" b="1" dirty="0" smtClean="0">
                <a:ln>
                  <a:solidFill>
                    <a:schemeClr val="accent5"/>
                  </a:solidFill>
                </a:ln>
                <a:solidFill>
                  <a:srgbClr val="FF66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LillyBelle" pitchFamily="2" charset="-128"/>
                <a:ea typeface="LillyBelle" pitchFamily="2" charset="-128"/>
                <a:cs typeface="LillyBelle" pitchFamily="2" charset="-128"/>
              </a:rPr>
              <a:t>Best</a:t>
            </a:r>
            <a:r>
              <a:rPr lang="en-US" sz="8800" dirty="0" smtClean="0">
                <a:ln>
                  <a:solidFill>
                    <a:srgbClr val="7030A0"/>
                  </a:solidFill>
                </a:ln>
                <a:solidFill>
                  <a:srgbClr val="FF66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8000" dirty="0" smtClean="0">
                <a:ln>
                  <a:solidFill>
                    <a:srgbClr val="7030A0"/>
                  </a:solidFill>
                </a:ln>
                <a:solidFill>
                  <a:srgbClr val="FF66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8000" b="1" dirty="0" smtClean="0">
                <a:latin typeface="Book Antiqua" panose="02040602050305030304" pitchFamily="18" charset="0"/>
              </a:rPr>
              <a:t>word:</a:t>
            </a:r>
            <a:endParaRPr lang="en-US" sz="8000" b="1" dirty="0">
              <a:latin typeface="Book Antiqua" panose="0204060205030503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281452"/>
            <a:ext cx="914400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115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Engravers MT" panose="02090707080505020304" pitchFamily="18" charset="0"/>
                <a:ea typeface="LillyBelle" pitchFamily="2" charset="-128"/>
                <a:cs typeface="LillyBelle" pitchFamily="2" charset="-128"/>
              </a:rPr>
              <a:t>‘Trust’</a:t>
            </a:r>
            <a:endParaRPr lang="en-US" sz="115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7030A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Engravers MT" panose="02090707080505020304" pitchFamily="18" charset="0"/>
              <a:ea typeface="LillyBelle" pitchFamily="2" charset="-128"/>
              <a:cs typeface="LillyBelle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353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368"/>
            <a:ext cx="9134475" cy="513213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0" y="285750"/>
            <a:ext cx="8220075" cy="8617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800" b="1" dirty="0" smtClean="0">
                <a:ln>
                  <a:solidFill>
                    <a:srgbClr val="660066"/>
                  </a:solidFill>
                </a:ln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chitects Daughter" panose="02000505000000020004" pitchFamily="2" charset="0"/>
                <a:ea typeface="LillyBelle" pitchFamily="2" charset="-128"/>
                <a:cs typeface="LillyBelle" pitchFamily="2" charset="-128"/>
              </a:rPr>
              <a:t>The Sacrament of</a:t>
            </a:r>
          </a:p>
        </p:txBody>
      </p:sp>
      <p:sp>
        <p:nvSpPr>
          <p:cNvPr id="9" name="Rectangle 8"/>
          <p:cNvSpPr/>
          <p:nvPr/>
        </p:nvSpPr>
        <p:spPr>
          <a:xfrm>
            <a:off x="2209799" y="895350"/>
            <a:ext cx="6753225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9600" b="1" dirty="0" smtClean="0">
                <a:ln>
                  <a:solidFill>
                    <a:srgbClr val="660066"/>
                  </a:solidFill>
                </a:ln>
                <a:solidFill>
                  <a:schemeClr val="bg2">
                    <a:lumMod val="40000"/>
                    <a:lumOff val="60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mprint MT Shadow" panose="04020605060303030202" pitchFamily="82" charset="0"/>
                <a:ea typeface="LillyBelle" pitchFamily="2" charset="-128"/>
                <a:cs typeface="LillyBelle" pitchFamily="2" charset="-128"/>
              </a:rPr>
              <a:t>Holy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3999" y="1809750"/>
            <a:ext cx="7439025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r"/>
            <a:r>
              <a:rPr lang="en-US" sz="9600" b="1" dirty="0" smtClean="0">
                <a:ln>
                  <a:solidFill>
                    <a:srgbClr val="660066"/>
                  </a:solidFill>
                </a:ln>
                <a:solidFill>
                  <a:schemeClr val="bg2">
                    <a:lumMod val="40000"/>
                    <a:lumOff val="60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mprint MT Shadow" panose="04020605060303030202" pitchFamily="82" charset="0"/>
                <a:ea typeface="LillyBelle" pitchFamily="2" charset="-128"/>
                <a:cs typeface="LillyBelle" pitchFamily="2" charset="-128"/>
              </a:rPr>
              <a:t>Communion</a:t>
            </a:r>
          </a:p>
        </p:txBody>
      </p:sp>
    </p:spTree>
    <p:extLst>
      <p:ext uri="{BB962C8B-B14F-4D97-AF65-F5344CB8AC3E}">
        <p14:creationId xmlns:p14="http://schemas.microsoft.com/office/powerpoint/2010/main" val="253700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95250"/>
            <a:ext cx="9677400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" y="831101"/>
            <a:ext cx="8991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>
                  <a:solidFill>
                    <a:srgbClr val="2B2C35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illyBelle" pitchFamily="2" charset="-128"/>
                <a:ea typeface="LillyBelle" pitchFamily="2" charset="-128"/>
                <a:cs typeface="LillyBelle" pitchFamily="2" charset="-128"/>
              </a:rPr>
              <a:t>Prayer of</a:t>
            </a:r>
            <a:endParaRPr lang="en-US" sz="11500" dirty="0">
              <a:ln>
                <a:solidFill>
                  <a:srgbClr val="2B2C35"/>
                </a:solidFill>
              </a:ln>
              <a:solidFill>
                <a:schemeClr val="accent2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LillyBelle" pitchFamily="2" charset="-128"/>
              <a:ea typeface="LillyBelle" pitchFamily="2" charset="-128"/>
              <a:cs typeface="LillyBelle" pitchFamily="2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" y="2651343"/>
            <a:ext cx="91059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>
                  <a:solidFill>
                    <a:srgbClr val="2B2C35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illyBelle" pitchFamily="2" charset="-128"/>
                <a:ea typeface="LillyBelle" pitchFamily="2" charset="-128"/>
                <a:cs typeface="LillyBelle" pitchFamily="2" charset="-128"/>
              </a:rPr>
              <a:t>Confession</a:t>
            </a:r>
            <a:endParaRPr lang="en-US" sz="11500" dirty="0">
              <a:ln>
                <a:solidFill>
                  <a:srgbClr val="2B2C35"/>
                </a:solidFill>
              </a:ln>
              <a:solidFill>
                <a:schemeClr val="accent2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LillyBelle" pitchFamily="2" charset="-128"/>
              <a:ea typeface="LillyBelle" pitchFamily="2" charset="-128"/>
              <a:cs typeface="LillyBelle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26002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95250"/>
            <a:ext cx="9677400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025" y="0"/>
            <a:ext cx="8763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(All)</a:t>
            </a:r>
          </a:p>
          <a:p>
            <a:pPr algn="ctr"/>
            <a:r>
              <a:rPr lang="en-US" sz="66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Merciful God,</a:t>
            </a:r>
          </a:p>
          <a:p>
            <a:pPr algn="ctr"/>
            <a:r>
              <a:rPr lang="en-US" sz="66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confess that we have not loved you </a:t>
            </a:r>
          </a:p>
          <a:p>
            <a:pPr algn="ctr"/>
            <a:r>
              <a:rPr lang="en-US" sz="66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our whole heart.</a:t>
            </a:r>
            <a:endParaRPr lang="en-US" sz="6600" dirty="0">
              <a:solidFill>
                <a:srgbClr val="734E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37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95250"/>
            <a:ext cx="9677400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025" y="0"/>
            <a:ext cx="87630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have failed to be </a:t>
            </a:r>
          </a:p>
          <a:p>
            <a:pPr algn="ctr"/>
            <a:r>
              <a:rPr lang="en-US" sz="66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obedient church.</a:t>
            </a:r>
            <a:endParaRPr lang="en-US" b="1" dirty="0" smtClean="0">
              <a:solidFill>
                <a:srgbClr val="734E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have not done your</a:t>
            </a:r>
          </a:p>
          <a:p>
            <a:pPr algn="ctr"/>
            <a:r>
              <a:rPr lang="en-US" sz="66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will, we have broken</a:t>
            </a:r>
          </a:p>
          <a:p>
            <a:pPr algn="ctr"/>
            <a:r>
              <a:rPr lang="en-US" sz="66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your law . . .</a:t>
            </a:r>
          </a:p>
        </p:txBody>
      </p:sp>
    </p:spTree>
    <p:extLst>
      <p:ext uri="{BB962C8B-B14F-4D97-AF65-F5344CB8AC3E}">
        <p14:creationId xmlns:p14="http://schemas.microsoft.com/office/powerpoint/2010/main" val="201669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ffice Manager\Desktop\CJs FILE CABINET\CJ CLIP ART\SEASON-Spring\LENT - SPRING BACKGROUNDS\grass_22325b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57150"/>
            <a:ext cx="8991600" cy="5029200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-171450"/>
            <a:ext cx="43434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i="1" dirty="0" smtClean="0">
                <a:latin typeface="Gabriola" panose="04040605051002020D02" pitchFamily="82" charset="0"/>
              </a:rPr>
              <a:t>(</a:t>
            </a:r>
            <a:r>
              <a:rPr lang="en-US" sz="5400" i="1" dirty="0" smtClean="0">
                <a:latin typeface="Gabriola" panose="04040605051002020D02" pitchFamily="82" charset="0"/>
              </a:rPr>
              <a:t>read responsively)</a:t>
            </a:r>
            <a:endParaRPr lang="en-US" sz="4400" i="1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Gabriola" panose="04040605051002020D02" pitchFamily="8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4775" y="1047750"/>
            <a:ext cx="9001125" cy="4239339"/>
            <a:chOff x="85725" y="199668"/>
            <a:chExt cx="9001125" cy="4239339"/>
          </a:xfrm>
        </p:grpSpPr>
        <p:sp>
          <p:nvSpPr>
            <p:cNvPr id="12" name="TextBox 11"/>
            <p:cNvSpPr txBox="1"/>
            <p:nvPr/>
          </p:nvSpPr>
          <p:spPr>
            <a:xfrm>
              <a:off x="85725" y="199668"/>
              <a:ext cx="8991600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15000" b="1" dirty="0" smtClean="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rgbClr val="D2CDD9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LillyBelle" pitchFamily="2" charset="-128"/>
                  <a:ea typeface="LillyBelle" pitchFamily="2" charset="-128"/>
                  <a:cs typeface="LillyBelle" pitchFamily="2" charset="-128"/>
                </a:rPr>
                <a:t>Call to</a:t>
              </a:r>
              <a:endParaRPr lang="en-US" sz="15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D2CDD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LillyBelle" pitchFamily="2" charset="-128"/>
                <a:ea typeface="LillyBelle" pitchFamily="2" charset="-128"/>
                <a:cs typeface="LillyBelle" pitchFamily="2" charset="-128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5250" y="2038350"/>
              <a:ext cx="8991600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15000" b="1" dirty="0" smtClean="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rgbClr val="D2CDD9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LillyBelle" pitchFamily="2" charset="-128"/>
                  <a:ea typeface="LillyBelle" pitchFamily="2" charset="-128"/>
                  <a:cs typeface="LillyBelle" pitchFamily="2" charset="-128"/>
                </a:rPr>
                <a:t>Worship</a:t>
              </a:r>
              <a:endParaRPr lang="en-US" sz="15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D2CDD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LillyBelle" pitchFamily="2" charset="-128"/>
                <a:ea typeface="LillyBelle" pitchFamily="2" charset="-128"/>
                <a:cs typeface="LillyBelle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270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95250"/>
            <a:ext cx="9677400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025" y="361950"/>
            <a:ext cx="8763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. .we have rebelled against your love, we have not loved our neighbors . . .</a:t>
            </a:r>
          </a:p>
        </p:txBody>
      </p:sp>
    </p:spTree>
    <p:extLst>
      <p:ext uri="{BB962C8B-B14F-4D97-AF65-F5344CB8AC3E}">
        <p14:creationId xmlns:p14="http://schemas.microsoft.com/office/powerpoint/2010/main" val="425533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95250"/>
            <a:ext cx="9677400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025" y="285750"/>
            <a:ext cx="8763000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. . and we have not</a:t>
            </a:r>
          </a:p>
          <a:p>
            <a:pPr algn="ctr"/>
            <a:r>
              <a:rPr lang="en-US" sz="66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heard the cry of </a:t>
            </a:r>
          </a:p>
          <a:p>
            <a:pPr algn="ctr"/>
            <a:r>
              <a:rPr lang="en-US" sz="66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needy.</a:t>
            </a:r>
          </a:p>
          <a:p>
            <a:pPr algn="ctr">
              <a:spcBef>
                <a:spcPts val="1800"/>
              </a:spcBef>
            </a:pPr>
            <a:r>
              <a:rPr lang="en-US" sz="66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Forgive us, we pray.</a:t>
            </a:r>
          </a:p>
        </p:txBody>
      </p:sp>
    </p:spTree>
    <p:extLst>
      <p:ext uri="{BB962C8B-B14F-4D97-AF65-F5344CB8AC3E}">
        <p14:creationId xmlns:p14="http://schemas.microsoft.com/office/powerpoint/2010/main" val="19454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95250"/>
            <a:ext cx="9677400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025" y="0"/>
            <a:ext cx="87630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 us for </a:t>
            </a:r>
          </a:p>
          <a:p>
            <a:pPr algn="ctr"/>
            <a:r>
              <a:rPr lang="en-US" sz="66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joyful obedience,</a:t>
            </a:r>
          </a:p>
          <a:p>
            <a:pPr algn="ctr"/>
            <a:r>
              <a:rPr lang="en-US" sz="66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through Jesus Christ</a:t>
            </a:r>
          </a:p>
          <a:p>
            <a:pPr algn="ctr"/>
            <a:r>
              <a:rPr lang="en-US" sz="66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our Lord. </a:t>
            </a:r>
          </a:p>
          <a:p>
            <a:pPr algn="ctr"/>
            <a:r>
              <a:rPr lang="en-US" sz="66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Amen</a:t>
            </a:r>
          </a:p>
        </p:txBody>
      </p:sp>
    </p:spTree>
    <p:extLst>
      <p:ext uri="{BB962C8B-B14F-4D97-AF65-F5344CB8AC3E}">
        <p14:creationId xmlns:p14="http://schemas.microsoft.com/office/powerpoint/2010/main" val="179374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95250"/>
            <a:ext cx="9677400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" y="1428750"/>
            <a:ext cx="899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 smtClean="0">
                <a:ln>
                  <a:solidFill>
                    <a:srgbClr val="2B2C35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illyBelle" pitchFamily="2" charset="-128"/>
                <a:ea typeface="LillyBelle" pitchFamily="2" charset="-128"/>
                <a:cs typeface="LillyBelle" pitchFamily="2" charset="-128"/>
              </a:rPr>
              <a:t>Pardon</a:t>
            </a:r>
            <a:endParaRPr lang="en-US" sz="16600" dirty="0">
              <a:ln>
                <a:solidFill>
                  <a:srgbClr val="2B2C35"/>
                </a:solidFill>
              </a:ln>
              <a:solidFill>
                <a:schemeClr val="accent2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LillyBelle" pitchFamily="2" charset="-128"/>
              <a:ea typeface="LillyBelle" pitchFamily="2" charset="-128"/>
              <a:cs typeface="LillyBelle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94777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95250"/>
            <a:ext cx="9677400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025" y="0"/>
            <a:ext cx="87630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5400" i="1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(Pastor)</a:t>
            </a:r>
          </a:p>
          <a:p>
            <a:pPr algn="ctr">
              <a:spcAft>
                <a:spcPts val="600"/>
              </a:spcAft>
            </a:pPr>
            <a:r>
              <a:rPr lang="en-US" sz="6600" b="1" dirty="0" smtClean="0">
                <a:solidFill>
                  <a:srgbClr val="7285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Hear the good news:</a:t>
            </a:r>
          </a:p>
          <a:p>
            <a:pPr algn="ctr">
              <a:spcAft>
                <a:spcPts val="600"/>
              </a:spcAft>
            </a:pPr>
            <a:r>
              <a:rPr lang="en-US" sz="6600" b="1" dirty="0" smtClean="0">
                <a:solidFill>
                  <a:srgbClr val="7285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Christ died for us while</a:t>
            </a:r>
          </a:p>
          <a:p>
            <a:pPr algn="ctr">
              <a:spcAft>
                <a:spcPts val="600"/>
              </a:spcAft>
            </a:pPr>
            <a:r>
              <a:rPr lang="en-US" sz="6600" b="1" dirty="0" smtClean="0">
                <a:solidFill>
                  <a:srgbClr val="7285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 were yet sinners;</a:t>
            </a:r>
          </a:p>
        </p:txBody>
      </p:sp>
    </p:spTree>
    <p:extLst>
      <p:ext uri="{BB962C8B-B14F-4D97-AF65-F5344CB8AC3E}">
        <p14:creationId xmlns:p14="http://schemas.microsoft.com/office/powerpoint/2010/main" val="333696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95250"/>
            <a:ext cx="9677400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025" y="0"/>
            <a:ext cx="87630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proves God’s love</a:t>
            </a:r>
          </a:p>
          <a:p>
            <a:pPr algn="ctr"/>
            <a:r>
              <a:rPr lang="en-US" sz="6600" b="1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toward us.</a:t>
            </a:r>
          </a:p>
          <a:p>
            <a:pPr algn="ctr"/>
            <a:r>
              <a:rPr lang="en-US" sz="6600" b="1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name of </a:t>
            </a:r>
          </a:p>
          <a:p>
            <a:pPr algn="ctr"/>
            <a:r>
              <a:rPr lang="en-US" sz="6600" b="1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Jesus Christ, </a:t>
            </a:r>
          </a:p>
          <a:p>
            <a:pPr algn="ctr"/>
            <a:r>
              <a:rPr lang="en-US" sz="6600" b="1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are forgiven!</a:t>
            </a:r>
          </a:p>
        </p:txBody>
      </p:sp>
    </p:spTree>
    <p:extLst>
      <p:ext uri="{BB962C8B-B14F-4D97-AF65-F5344CB8AC3E}">
        <p14:creationId xmlns:p14="http://schemas.microsoft.com/office/powerpoint/2010/main" val="127603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95250"/>
            <a:ext cx="9677400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550" y="133350"/>
            <a:ext cx="87630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5400" i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(People)</a:t>
            </a:r>
          </a:p>
          <a:p>
            <a:pPr algn="ctr">
              <a:spcAft>
                <a:spcPts val="600"/>
              </a:spcAft>
            </a:pPr>
            <a:r>
              <a:rPr lang="en-US" sz="66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name of </a:t>
            </a:r>
          </a:p>
          <a:p>
            <a:pPr algn="ctr">
              <a:spcAft>
                <a:spcPts val="600"/>
              </a:spcAft>
            </a:pPr>
            <a:r>
              <a:rPr lang="en-US" sz="66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Jesus Christ, </a:t>
            </a:r>
          </a:p>
          <a:p>
            <a:pPr algn="ctr"/>
            <a:r>
              <a:rPr lang="en-US" sz="66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are forgiven!</a:t>
            </a:r>
          </a:p>
        </p:txBody>
      </p:sp>
    </p:spTree>
    <p:extLst>
      <p:ext uri="{BB962C8B-B14F-4D97-AF65-F5344CB8AC3E}">
        <p14:creationId xmlns:p14="http://schemas.microsoft.com/office/powerpoint/2010/main" val="152693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95250"/>
            <a:ext cx="9677400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1047750"/>
            <a:ext cx="8763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72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Glory to God.</a:t>
            </a:r>
            <a:r>
              <a:rPr lang="en-US" sz="40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ctr"/>
            <a:r>
              <a:rPr lang="en-US" sz="80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Amen</a:t>
            </a:r>
          </a:p>
        </p:txBody>
      </p:sp>
    </p:spTree>
    <p:extLst>
      <p:ext uri="{BB962C8B-B14F-4D97-AF65-F5344CB8AC3E}">
        <p14:creationId xmlns:p14="http://schemas.microsoft.com/office/powerpoint/2010/main" val="346928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95250"/>
            <a:ext cx="9677400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" y="831101"/>
            <a:ext cx="8991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>
                  <a:solidFill>
                    <a:srgbClr val="2B2C35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illyBelle" pitchFamily="2" charset="-128"/>
                <a:ea typeface="LillyBelle" pitchFamily="2" charset="-128"/>
                <a:cs typeface="LillyBelle" pitchFamily="2" charset="-128"/>
              </a:rPr>
              <a:t>The Great</a:t>
            </a:r>
            <a:endParaRPr lang="en-US" sz="11500" dirty="0">
              <a:ln>
                <a:solidFill>
                  <a:srgbClr val="2B2C35"/>
                </a:solidFill>
              </a:ln>
              <a:solidFill>
                <a:schemeClr val="accent2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LillyBelle" pitchFamily="2" charset="-128"/>
              <a:ea typeface="LillyBelle" pitchFamily="2" charset="-128"/>
              <a:cs typeface="LillyBelle" pitchFamily="2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" y="2651343"/>
            <a:ext cx="91059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>
                  <a:solidFill>
                    <a:srgbClr val="2B2C35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illyBelle" pitchFamily="2" charset="-128"/>
                <a:ea typeface="LillyBelle" pitchFamily="2" charset="-128"/>
                <a:cs typeface="LillyBelle" pitchFamily="2" charset="-128"/>
              </a:rPr>
              <a:t>Thanksgiving</a:t>
            </a:r>
            <a:endParaRPr lang="en-US" sz="11500" dirty="0">
              <a:ln>
                <a:solidFill>
                  <a:srgbClr val="2B2C35"/>
                </a:solidFill>
              </a:ln>
              <a:solidFill>
                <a:schemeClr val="accent2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LillyBelle" pitchFamily="2" charset="-128"/>
              <a:ea typeface="LillyBelle" pitchFamily="2" charset="-128"/>
              <a:cs typeface="LillyBelle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32487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95250"/>
            <a:ext cx="9677400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025" y="133350"/>
            <a:ext cx="87630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(Pastor) </a:t>
            </a:r>
          </a:p>
          <a:p>
            <a:r>
              <a:rPr lang="en-US" sz="6600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The Lord be with you.</a:t>
            </a:r>
          </a:p>
          <a:p>
            <a:endParaRPr lang="en-US" sz="4000" dirty="0" smtClean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i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(People)</a:t>
            </a:r>
          </a:p>
          <a:p>
            <a:r>
              <a:rPr lang="en-US" sz="7200" b="1" i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72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also with you.</a:t>
            </a:r>
            <a:endParaRPr lang="en-US" sz="7200" dirty="0">
              <a:solidFill>
                <a:srgbClr val="734E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0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372600" cy="5353050"/>
            <a:chOff x="0" y="0"/>
            <a:chExt cx="9372600" cy="535305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74678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28600" y="209550"/>
              <a:ext cx="9144000" cy="5143500"/>
            </a:xfrm>
            <a:prstGeom prst="rect">
              <a:avLst/>
            </a:prstGeom>
            <a:solidFill>
              <a:srgbClr val="9BB44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57200" y="401925"/>
            <a:ext cx="85344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atin typeface="Bodoni MT Black" panose="02070A03080606020203" pitchFamily="18" charset="0"/>
              </a:rPr>
              <a:t>LITURGIST:</a:t>
            </a:r>
          </a:p>
          <a:p>
            <a:endParaRPr lang="en-US" sz="1200" dirty="0">
              <a:latin typeface="Bodoni MT Black" panose="02070A03080606020203" pitchFamily="18" charset="0"/>
            </a:endParaRPr>
          </a:p>
          <a:p>
            <a:r>
              <a:rPr lang="en-US" sz="2400" dirty="0" smtClean="0">
                <a:latin typeface="Bodoni MT Black" panose="02070A03080606020203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latin typeface="Bodoni MT Black" panose="02070A030806060202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Bodoni MT Black" panose="02070A03080606020203" pitchFamily="18" charset="0"/>
                <a:cs typeface="Times New Roman" panose="02020603050405020304" pitchFamily="18" charset="0"/>
              </a:rPr>
              <a:t>  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Sing praises to God,</a:t>
            </a:r>
          </a:p>
          <a:p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O faithful ones.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57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95250"/>
            <a:ext cx="9677400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7175" y="28575"/>
            <a:ext cx="87630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(Pastor) </a:t>
            </a:r>
          </a:p>
          <a:p>
            <a:pPr>
              <a:spcAft>
                <a:spcPts val="1800"/>
              </a:spcAft>
            </a:pPr>
            <a:r>
              <a:rPr lang="en-US" sz="6600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Lift up your hearts.</a:t>
            </a:r>
            <a:endParaRPr lang="en-US" sz="3200" dirty="0" smtClean="0">
              <a:solidFill>
                <a:srgbClr val="8297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i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(People</a:t>
            </a:r>
            <a:r>
              <a:rPr lang="en-US" sz="5400" i="1" dirty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5400" i="1" dirty="0" smtClean="0">
              <a:solidFill>
                <a:srgbClr val="734E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600" b="1" i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66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lift them up to </a:t>
            </a:r>
          </a:p>
          <a:p>
            <a:r>
              <a:rPr lang="en-US" sz="6600" b="1" dirty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the Lord.</a:t>
            </a:r>
            <a:endParaRPr lang="en-US" sz="6600" dirty="0">
              <a:solidFill>
                <a:srgbClr val="734E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56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95250"/>
            <a:ext cx="9677400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78772"/>
            <a:ext cx="9296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(Pastor) </a:t>
            </a:r>
            <a:r>
              <a:rPr lang="en-US" sz="6600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 us give thanks </a:t>
            </a:r>
          </a:p>
          <a:p>
            <a:r>
              <a:rPr lang="en-US" sz="6600" dirty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to the Lord our God.</a:t>
            </a:r>
          </a:p>
          <a:p>
            <a:r>
              <a:rPr lang="en-US" sz="3600" dirty="0" smtClean="0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en-US" sz="5400" i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(People) </a:t>
            </a:r>
            <a:r>
              <a:rPr lang="en-US" sz="66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right to give   </a:t>
            </a:r>
          </a:p>
          <a:p>
            <a:r>
              <a:rPr lang="en-US" sz="6600" b="1" dirty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our thanks &amp; praise.</a:t>
            </a:r>
            <a:endParaRPr lang="en-US" sz="6600" dirty="0">
              <a:solidFill>
                <a:srgbClr val="734E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94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95250"/>
            <a:ext cx="9677400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" y="285750"/>
            <a:ext cx="8763000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5400" i="1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(Pastor)</a:t>
            </a:r>
            <a:r>
              <a:rPr lang="en-US" sz="6000" dirty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600"/>
              </a:spcAft>
            </a:pPr>
            <a:r>
              <a:rPr lang="en-US" sz="6600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right, and a </a:t>
            </a:r>
          </a:p>
          <a:p>
            <a:pPr algn="ctr">
              <a:spcAft>
                <a:spcPts val="600"/>
              </a:spcAft>
            </a:pPr>
            <a:r>
              <a:rPr lang="en-US" sz="6600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 &amp; joyful thing, </a:t>
            </a:r>
          </a:p>
          <a:p>
            <a:pPr algn="ctr"/>
            <a:r>
              <a:rPr lang="en-US" sz="6600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always &amp; everywhere… </a:t>
            </a:r>
          </a:p>
        </p:txBody>
      </p:sp>
    </p:spTree>
    <p:extLst>
      <p:ext uri="{BB962C8B-B14F-4D97-AF65-F5344CB8AC3E}">
        <p14:creationId xmlns:p14="http://schemas.microsoft.com/office/powerpoint/2010/main" val="293497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95250"/>
            <a:ext cx="9677400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263426"/>
            <a:ext cx="87630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6600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…to </a:t>
            </a:r>
            <a:r>
              <a:rPr lang="en-US" sz="6600" dirty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give thanks to you, </a:t>
            </a:r>
          </a:p>
          <a:p>
            <a:pPr algn="ctr">
              <a:spcAft>
                <a:spcPts val="1200"/>
              </a:spcAft>
            </a:pPr>
            <a:r>
              <a:rPr lang="en-US" sz="6600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Father Almighty, </a:t>
            </a:r>
          </a:p>
          <a:p>
            <a:pPr algn="ctr">
              <a:spcAft>
                <a:spcPts val="1200"/>
              </a:spcAft>
            </a:pPr>
            <a:r>
              <a:rPr lang="en-US" sz="6600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creator </a:t>
            </a:r>
            <a:r>
              <a:rPr lang="en-US" sz="6600" dirty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heaven </a:t>
            </a:r>
            <a:endParaRPr lang="en-US" sz="6600" dirty="0" smtClean="0">
              <a:solidFill>
                <a:srgbClr val="8297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r>
              <a:rPr lang="en-US" sz="6600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earth</a:t>
            </a:r>
            <a:r>
              <a:rPr lang="en-US" sz="6600" dirty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305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95250"/>
            <a:ext cx="9677400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075" y="217259"/>
            <a:ext cx="8763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so, with your </a:t>
            </a:r>
          </a:p>
          <a:p>
            <a:pPr algn="ctr"/>
            <a:r>
              <a:rPr lang="en-US" sz="6000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 on earth  and  all </a:t>
            </a:r>
            <a:endParaRPr lang="en-US" sz="6000" dirty="0">
              <a:solidFill>
                <a:srgbClr val="8297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company of  heaven, </a:t>
            </a:r>
          </a:p>
          <a:p>
            <a:pPr algn="ctr"/>
            <a:r>
              <a:rPr lang="en-US" sz="6000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praise your name  &amp;</a:t>
            </a:r>
            <a:endParaRPr lang="en-US" sz="6000" dirty="0">
              <a:solidFill>
                <a:srgbClr val="8297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 the unending hymn:</a:t>
            </a:r>
          </a:p>
        </p:txBody>
      </p:sp>
    </p:spTree>
    <p:extLst>
      <p:ext uri="{BB962C8B-B14F-4D97-AF65-F5344CB8AC3E}">
        <p14:creationId xmlns:p14="http://schemas.microsoft.com/office/powerpoint/2010/main" val="276324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95250"/>
            <a:ext cx="9677400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9525" y="853797"/>
            <a:ext cx="8991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Holy</a:t>
            </a:r>
            <a:r>
              <a:rPr lang="en-US" sz="6600" b="1" dirty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holy, </a:t>
            </a:r>
            <a:r>
              <a:rPr lang="en-US" sz="66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holy Lord</a:t>
            </a:r>
            <a:r>
              <a:rPr lang="en-US" sz="6600" b="1" dirty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6600" b="1" dirty="0" smtClean="0">
              <a:solidFill>
                <a:srgbClr val="734E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God </a:t>
            </a:r>
            <a:r>
              <a:rPr lang="en-US" sz="6600" b="1" dirty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power &amp;</a:t>
            </a:r>
            <a:r>
              <a:rPr lang="en-US" sz="66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might, heaven </a:t>
            </a:r>
            <a:r>
              <a:rPr lang="en-US" sz="66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earth </a:t>
            </a:r>
            <a:r>
              <a:rPr lang="en-US" sz="6600" b="1" dirty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endParaRPr lang="en-US" sz="6600" b="1" dirty="0" smtClean="0">
              <a:solidFill>
                <a:srgbClr val="734E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 of </a:t>
            </a:r>
            <a:r>
              <a:rPr lang="en-US" sz="6600" b="1" dirty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glory. </a:t>
            </a:r>
            <a:endParaRPr lang="en-US" sz="6600" dirty="0">
              <a:solidFill>
                <a:srgbClr val="734E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0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(People)</a:t>
            </a:r>
            <a:r>
              <a:rPr lang="en-US" sz="54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734E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734E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60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95250"/>
            <a:ext cx="9677400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825" y="340370"/>
            <a:ext cx="87630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6600" b="1" dirty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Hosanna </a:t>
            </a:r>
            <a:r>
              <a:rPr lang="en-US" sz="6000" b="1" dirty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</a:t>
            </a:r>
            <a:r>
              <a:rPr lang="en-US" sz="6600" b="1" dirty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highest. </a:t>
            </a:r>
            <a:endParaRPr lang="en-US" sz="6600" b="1" dirty="0" smtClean="0">
              <a:solidFill>
                <a:srgbClr val="734E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r>
              <a:rPr lang="en-US" sz="66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Blessed </a:t>
            </a:r>
            <a:r>
              <a:rPr lang="en-US" sz="6000" b="1" dirty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sz="6600" b="1" dirty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he </a:t>
            </a:r>
            <a:r>
              <a:rPr lang="en-US" sz="6000" b="1" dirty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6600" b="1" dirty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comes </a:t>
            </a:r>
            <a:r>
              <a:rPr lang="en-US" sz="6000" b="1" dirty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</a:t>
            </a:r>
            <a:r>
              <a:rPr lang="en-US" sz="6600" b="1" dirty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name </a:t>
            </a:r>
            <a:r>
              <a:rPr lang="en-US" sz="6000" b="1" dirty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US" sz="6600" b="1" dirty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Lord. </a:t>
            </a:r>
            <a:endParaRPr lang="en-US" sz="6600" b="1" dirty="0" smtClean="0">
              <a:solidFill>
                <a:srgbClr val="734E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Hosanna </a:t>
            </a:r>
            <a:r>
              <a:rPr lang="en-US" sz="6000" b="1" dirty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</a:t>
            </a:r>
            <a:r>
              <a:rPr lang="en-US" sz="6600" b="1" dirty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highest.</a:t>
            </a:r>
            <a:endParaRPr lang="en-US" sz="6600" dirty="0">
              <a:solidFill>
                <a:srgbClr val="734E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59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95250"/>
            <a:ext cx="9677400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209550"/>
            <a:ext cx="8763000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5400" i="1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(Pastor) </a:t>
            </a:r>
          </a:p>
          <a:p>
            <a:pPr algn="ctr">
              <a:spcAft>
                <a:spcPts val="600"/>
              </a:spcAft>
            </a:pPr>
            <a:r>
              <a:rPr lang="en-US" sz="6600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Holy are you and </a:t>
            </a:r>
          </a:p>
          <a:p>
            <a:pPr algn="ctr">
              <a:spcAft>
                <a:spcPts val="600"/>
              </a:spcAft>
            </a:pPr>
            <a:r>
              <a:rPr lang="en-US" sz="6600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blessed is your Son,</a:t>
            </a:r>
          </a:p>
          <a:p>
            <a:pPr algn="ctr">
              <a:spcAft>
                <a:spcPts val="600"/>
              </a:spcAft>
            </a:pPr>
            <a:r>
              <a:rPr lang="en-US" sz="6600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Jesus Christ.  </a:t>
            </a:r>
          </a:p>
        </p:txBody>
      </p:sp>
    </p:spTree>
    <p:extLst>
      <p:ext uri="{BB962C8B-B14F-4D97-AF65-F5344CB8AC3E}">
        <p14:creationId xmlns:p14="http://schemas.microsoft.com/office/powerpoint/2010/main" val="102060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95250"/>
            <a:ext cx="9677400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771257"/>
            <a:ext cx="87630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6600" dirty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the baptism </a:t>
            </a:r>
            <a:endParaRPr lang="en-US" sz="6600" dirty="0" smtClean="0">
              <a:solidFill>
                <a:srgbClr val="8297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800"/>
              </a:spcAft>
            </a:pPr>
            <a:r>
              <a:rPr lang="en-US" sz="6600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6600" dirty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 suffering, </a:t>
            </a:r>
            <a:r>
              <a:rPr lang="en-US" sz="6600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death,</a:t>
            </a:r>
          </a:p>
          <a:p>
            <a:pPr algn="ctr">
              <a:spcAft>
                <a:spcPts val="1800"/>
              </a:spcAft>
            </a:pPr>
            <a:r>
              <a:rPr lang="en-US" sz="6600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resurrection,</a:t>
            </a:r>
            <a:endParaRPr lang="en-US" sz="6600" dirty="0">
              <a:solidFill>
                <a:srgbClr val="8297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92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95250"/>
            <a:ext cx="9677400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209550"/>
            <a:ext cx="87630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6600" dirty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gave birth </a:t>
            </a:r>
            <a:r>
              <a:rPr lang="en-US" sz="6600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</a:p>
          <a:p>
            <a:pPr algn="ctr">
              <a:spcAft>
                <a:spcPts val="1200"/>
              </a:spcAft>
            </a:pPr>
            <a:r>
              <a:rPr lang="en-US" sz="6600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</a:t>
            </a:r>
            <a:r>
              <a:rPr lang="en-US" sz="6600" dirty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church</a:t>
            </a:r>
            <a:r>
              <a:rPr lang="en-US" sz="6600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6600" dirty="0">
              <a:solidFill>
                <a:srgbClr val="8297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r>
              <a:rPr lang="en-US" sz="6600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delivered </a:t>
            </a:r>
            <a:r>
              <a:rPr lang="en-US" sz="6600" dirty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 </a:t>
            </a:r>
            <a:r>
              <a:rPr lang="en-US" sz="6600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</a:p>
          <a:p>
            <a:pPr algn="ctr">
              <a:spcAft>
                <a:spcPts val="600"/>
              </a:spcAft>
            </a:pPr>
            <a:r>
              <a:rPr lang="en-US" sz="6600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slavery </a:t>
            </a:r>
            <a:r>
              <a:rPr lang="en-US" sz="6600" dirty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sin and death, </a:t>
            </a:r>
          </a:p>
        </p:txBody>
      </p:sp>
    </p:spTree>
    <p:extLst>
      <p:ext uri="{BB962C8B-B14F-4D97-AF65-F5344CB8AC3E}">
        <p14:creationId xmlns:p14="http://schemas.microsoft.com/office/powerpoint/2010/main" val="367996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228600" y="-247650"/>
            <a:ext cx="9372600" cy="5391150"/>
            <a:chOff x="-228600" y="-247650"/>
            <a:chExt cx="9372600" cy="5391150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9BB44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228600" y="-247650"/>
              <a:ext cx="9144000" cy="5181600"/>
            </a:xfrm>
            <a:prstGeom prst="rect">
              <a:avLst/>
            </a:prstGeom>
            <a:solidFill>
              <a:srgbClr val="ABA2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28600" y="80992"/>
            <a:ext cx="8382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atin typeface="Bodoni MT Black" panose="02070A03080606020203" pitchFamily="18" charset="0"/>
              </a:rPr>
              <a:t>PEOPLE:</a:t>
            </a:r>
          </a:p>
          <a:p>
            <a:endParaRPr lang="en-US" sz="1600" dirty="0" smtClean="0">
              <a:latin typeface="Bodoni MT Black" panose="02070A03080606020203" pitchFamily="18" charset="0"/>
            </a:endParaRPr>
          </a:p>
          <a:p>
            <a:r>
              <a:rPr lang="en-US" sz="6600" dirty="0"/>
              <a:t>	</a:t>
            </a:r>
            <a:r>
              <a:rPr lang="en-US" sz="6600" dirty="0" smtClean="0"/>
              <a:t>  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Give thanks and 	 	  proclaim God’s 	 	  holy name.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54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95250"/>
            <a:ext cx="9677400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378842"/>
            <a:ext cx="8763000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6600" dirty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made with us </a:t>
            </a:r>
            <a:endParaRPr lang="en-US" sz="6600" dirty="0" smtClean="0">
              <a:solidFill>
                <a:srgbClr val="8297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US" sz="6600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6600" dirty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covenant</a:t>
            </a:r>
          </a:p>
          <a:p>
            <a:pPr algn="ctr">
              <a:spcAft>
                <a:spcPts val="600"/>
              </a:spcAft>
            </a:pPr>
            <a:r>
              <a:rPr lang="en-US" sz="6600" dirty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water </a:t>
            </a:r>
            <a:endParaRPr lang="en-US" sz="6600" dirty="0" smtClean="0">
              <a:solidFill>
                <a:srgbClr val="8297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US" sz="6600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6600" dirty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Spirit.</a:t>
            </a:r>
          </a:p>
        </p:txBody>
      </p:sp>
    </p:spTree>
    <p:extLst>
      <p:ext uri="{BB962C8B-B14F-4D97-AF65-F5344CB8AC3E}">
        <p14:creationId xmlns:p14="http://schemas.microsoft.com/office/powerpoint/2010/main" val="254389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95250"/>
            <a:ext cx="9677400" cy="5334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0354" y="0"/>
            <a:ext cx="90136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(Hymnals closed – Looking</a:t>
            </a:r>
            <a:r>
              <a:rPr lang="en-US" sz="4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Pastor)</a:t>
            </a:r>
            <a:endParaRPr lang="en-US" sz="4800" b="1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592" y="2682504"/>
            <a:ext cx="901279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smtClean="0">
                <a:ln>
                  <a:solidFill>
                    <a:srgbClr val="2B2C35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illyBelle" pitchFamily="2" charset="-128"/>
                <a:ea typeface="LillyBelle" pitchFamily="2" charset="-128"/>
                <a:cs typeface="LillyBelle" pitchFamily="2" charset="-128"/>
              </a:rPr>
              <a:t>Institution</a:t>
            </a:r>
            <a:endParaRPr lang="en-US" sz="13800" b="1" dirty="0">
              <a:ln>
                <a:solidFill>
                  <a:srgbClr val="2B2C35"/>
                </a:solidFill>
              </a:ln>
              <a:solidFill>
                <a:schemeClr val="accent2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LillyBelle" pitchFamily="2" charset="-128"/>
              <a:ea typeface="LillyBelle" pitchFamily="2" charset="-128"/>
              <a:cs typeface="LillyBelle" pitchFamily="2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816" y="1047750"/>
            <a:ext cx="9041571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800" b="1" dirty="0">
                <a:ln>
                  <a:solidFill>
                    <a:srgbClr val="2B2C35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illyBelle" pitchFamily="2" charset="-128"/>
                <a:ea typeface="LillyBelle" pitchFamily="2" charset="-128"/>
                <a:cs typeface="LillyBelle" pitchFamily="2" charset="-128"/>
              </a:rPr>
              <a:t>T</a:t>
            </a:r>
            <a:r>
              <a:rPr lang="en-US" sz="13800" b="1" dirty="0" smtClean="0">
                <a:ln>
                  <a:solidFill>
                    <a:srgbClr val="2B2C35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illyBelle" pitchFamily="2" charset="-128"/>
                <a:ea typeface="LillyBelle" pitchFamily="2" charset="-128"/>
                <a:cs typeface="LillyBelle" pitchFamily="2" charset="-128"/>
              </a:rPr>
              <a:t>he</a:t>
            </a:r>
            <a:endParaRPr lang="en-US" sz="13800" b="1" dirty="0">
              <a:ln>
                <a:solidFill>
                  <a:srgbClr val="2B2C35"/>
                </a:solidFill>
              </a:ln>
              <a:solidFill>
                <a:schemeClr val="accent2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LillyBelle" pitchFamily="2" charset="-128"/>
              <a:ea typeface="LillyBelle" pitchFamily="2" charset="-128"/>
              <a:cs typeface="LillyBelle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45904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-685800" y="-95250"/>
            <a:ext cx="10029872" cy="5257801"/>
            <a:chOff x="-1344130" y="-74841"/>
            <a:chExt cx="10488130" cy="452310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4130" y="-74841"/>
              <a:ext cx="6074816" cy="4523103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4572000" y="-74841"/>
              <a:ext cx="4572000" cy="4512210"/>
              <a:chOff x="3581400" y="-551296"/>
              <a:chExt cx="4394264" cy="4512210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581400" y="-551296"/>
                <a:ext cx="887616" cy="4504252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088048" y="-551296"/>
                <a:ext cx="887616" cy="4504252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200432" y="-543338"/>
                <a:ext cx="887616" cy="4504252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312816" y="-543338"/>
                <a:ext cx="887616" cy="4504252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425200" y="-543338"/>
                <a:ext cx="887616" cy="4504252"/>
              </a:xfrm>
              <a:prstGeom prst="rect">
                <a:avLst/>
              </a:prstGeom>
            </p:spPr>
          </p:pic>
        </p:grpSp>
      </p:grpSp>
      <p:sp>
        <p:nvSpPr>
          <p:cNvPr id="6" name="Rectangle 5"/>
          <p:cNvSpPr/>
          <p:nvPr/>
        </p:nvSpPr>
        <p:spPr>
          <a:xfrm>
            <a:off x="-429129" y="209549"/>
            <a:ext cx="896353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60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LillyBelle" pitchFamily="2" charset="-128"/>
                <a:cs typeface="Times New Roman" panose="02020603050405020304" pitchFamily="18" charset="0"/>
              </a:rPr>
              <a:t>t</a:t>
            </a:r>
            <a:r>
              <a:rPr lang="en-US" sz="6000" b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LillyBelle" pitchFamily="2" charset="-128"/>
                <a:cs typeface="Times New Roman" panose="02020603050405020304" pitchFamily="18" charset="0"/>
              </a:rPr>
              <a:t>he</a:t>
            </a:r>
            <a:r>
              <a:rPr lang="en-US" sz="6000" b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LillyBelle" pitchFamily="2" charset="-128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en-US" sz="6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2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LillyBelle" pitchFamily="2" charset="-128"/>
                <a:cs typeface="Times New Roman" panose="02020603050405020304" pitchFamily="18" charset="0"/>
              </a:rPr>
              <a:t>BODY of </a:t>
            </a:r>
          </a:p>
          <a:p>
            <a:pPr algn="r"/>
            <a:r>
              <a:rPr lang="en-US" sz="6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2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LillyBelle" pitchFamily="2" charset="-128"/>
                <a:cs typeface="Times New Roman" panose="02020603050405020304" pitchFamily="18" charset="0"/>
              </a:rPr>
              <a:t>CHRIST</a:t>
            </a:r>
          </a:p>
          <a:p>
            <a:pPr algn="r"/>
            <a:r>
              <a:rPr lang="en-US" sz="6000" b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LillyBelle" pitchFamily="2" charset="-128"/>
                <a:cs typeface="Times New Roman" panose="02020603050405020304" pitchFamily="18" charset="0"/>
              </a:rPr>
              <a:t>given for </a:t>
            </a:r>
          </a:p>
          <a:p>
            <a:pPr algn="r"/>
            <a:r>
              <a:rPr lang="en-US" sz="6000" b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LillyBelle" pitchFamily="2" charset="-128"/>
                <a:cs typeface="Times New Roman" panose="02020603050405020304" pitchFamily="18" charset="0"/>
              </a:rPr>
              <a:t>you</a:t>
            </a:r>
            <a:r>
              <a:rPr lang="en-US" sz="5800" b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LillyBelle" pitchFamily="2" charset="-128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10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9525"/>
            <a:ext cx="9906000" cy="5161507"/>
            <a:chOff x="0" y="-9525"/>
            <a:chExt cx="9906000" cy="516150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825" y="-9525"/>
              <a:ext cx="7877175" cy="516150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525"/>
              <a:ext cx="2038350" cy="5161507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152400" y="1047750"/>
            <a:ext cx="91535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800" b="1" dirty="0">
                <a:solidFill>
                  <a:srgbClr val="D1282E">
                    <a:lumMod val="40000"/>
                    <a:lumOff val="60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LillyBelle" pitchFamily="2" charset="-128"/>
                <a:cs typeface="Times New Roman" panose="02020603050405020304" pitchFamily="18" charset="0"/>
              </a:rPr>
              <a:t>t</a:t>
            </a:r>
            <a:r>
              <a:rPr lang="en-US" sz="5800" b="1" dirty="0" smtClean="0">
                <a:solidFill>
                  <a:srgbClr val="D1282E">
                    <a:lumMod val="40000"/>
                    <a:lumOff val="60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LillyBelle" pitchFamily="2" charset="-128"/>
                <a:cs typeface="Times New Roman" panose="02020603050405020304" pitchFamily="18" charset="0"/>
              </a:rPr>
              <a:t>he</a:t>
            </a:r>
            <a:r>
              <a:rPr lang="en-US" sz="5800" b="1" dirty="0" smtClean="0">
                <a:solidFill>
                  <a:srgbClr val="D1282E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ea typeface="LillyBelle" pitchFamily="2" charset="-128"/>
                <a:cs typeface="Times New Roman" panose="02020603050405020304" pitchFamily="18" charset="0"/>
              </a:rPr>
              <a:t> </a:t>
            </a:r>
          </a:p>
          <a:p>
            <a:r>
              <a:rPr lang="en-US" sz="5800" b="1" dirty="0" smtClean="0">
                <a:ln>
                  <a:solidFill>
                    <a:srgbClr val="77274F"/>
                  </a:solidFill>
                </a:ln>
                <a:solidFill>
                  <a:srgbClr val="D1282E">
                    <a:lumMod val="40000"/>
                    <a:lumOff val="60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LillyBelle" pitchFamily="2" charset="-128"/>
                <a:cs typeface="Times New Roman" panose="02020603050405020304" pitchFamily="18" charset="0"/>
              </a:rPr>
              <a:t>BLOOD of CHRIST</a:t>
            </a:r>
          </a:p>
          <a:p>
            <a:r>
              <a:rPr lang="en-US" sz="5800" b="1" dirty="0" smtClean="0">
                <a:solidFill>
                  <a:srgbClr val="D1282E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ea typeface="LillyBelle" pitchFamily="2" charset="-128"/>
                <a:cs typeface="Times New Roman" panose="02020603050405020304" pitchFamily="18" charset="0"/>
              </a:rPr>
              <a:t>given for you </a:t>
            </a:r>
          </a:p>
        </p:txBody>
      </p:sp>
    </p:spTree>
    <p:extLst>
      <p:ext uri="{BB962C8B-B14F-4D97-AF65-F5344CB8AC3E}">
        <p14:creationId xmlns:p14="http://schemas.microsoft.com/office/powerpoint/2010/main" val="22231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95250"/>
            <a:ext cx="9677400" cy="533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500" y="1657350"/>
            <a:ext cx="8763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(Pastor continues…)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500" y="1352550"/>
            <a:ext cx="8763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6600" b="1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…as we proclaim </a:t>
            </a:r>
          </a:p>
          <a:p>
            <a:pPr algn="ctr"/>
            <a:r>
              <a:rPr lang="en-US" sz="6600" b="1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mystery of faith.  </a:t>
            </a:r>
          </a:p>
        </p:txBody>
      </p:sp>
    </p:spTree>
    <p:extLst>
      <p:ext uri="{BB962C8B-B14F-4D97-AF65-F5344CB8AC3E}">
        <p14:creationId xmlns:p14="http://schemas.microsoft.com/office/powerpoint/2010/main" val="142269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95250"/>
            <a:ext cx="9677400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825" y="971550"/>
            <a:ext cx="886777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sz="66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Christ has died.</a:t>
            </a:r>
          </a:p>
          <a:p>
            <a:pPr algn="ctr">
              <a:spcAft>
                <a:spcPts val="2400"/>
              </a:spcAft>
            </a:pPr>
            <a:r>
              <a:rPr lang="en-US" sz="66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Christ is risen.</a:t>
            </a:r>
          </a:p>
          <a:p>
            <a:pPr algn="ctr">
              <a:spcAft>
                <a:spcPts val="2400"/>
              </a:spcAft>
            </a:pPr>
            <a:r>
              <a:rPr lang="en-US" sz="66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Christ will come again.</a:t>
            </a:r>
            <a:endParaRPr lang="en-US" sz="6600" b="1" dirty="0">
              <a:solidFill>
                <a:srgbClr val="734E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133350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(All)</a:t>
            </a:r>
            <a:endParaRPr lang="en-US" sz="5400" i="1" dirty="0">
              <a:solidFill>
                <a:srgbClr val="734E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41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95250"/>
            <a:ext cx="9677400" cy="5334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500" y="1657350"/>
            <a:ext cx="8763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(Pastor continues…)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0025" y="494258"/>
            <a:ext cx="8763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. . through </a:t>
            </a:r>
            <a:r>
              <a:rPr lang="en-US" sz="6600" b="1" dirty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son </a:t>
            </a:r>
            <a:endParaRPr lang="en-US" sz="6600" b="1" dirty="0" smtClean="0">
              <a:solidFill>
                <a:srgbClr val="8297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Jesus </a:t>
            </a:r>
            <a:r>
              <a:rPr lang="en-US" sz="6600" b="1" dirty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Christ, </a:t>
            </a:r>
            <a:endParaRPr lang="en-US" sz="6600" b="1" dirty="0" smtClean="0">
              <a:solidFill>
                <a:srgbClr val="8297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US" sz="6600" b="1" dirty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Holy Spirit </a:t>
            </a:r>
            <a:endParaRPr lang="en-US" sz="6600" b="1" dirty="0" smtClean="0">
              <a:solidFill>
                <a:srgbClr val="8297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6600" b="1" dirty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holy Church, </a:t>
            </a:r>
            <a:endParaRPr lang="en-US" sz="6600" b="1" dirty="0" smtClean="0">
              <a:solidFill>
                <a:srgbClr val="8297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90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95250"/>
            <a:ext cx="9677400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112" y="139601"/>
            <a:ext cx="886777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ts val="1200"/>
              </a:spcAft>
            </a:pPr>
            <a:r>
              <a:rPr lang="en-US" sz="6600" b="1" dirty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honor and glory </a:t>
            </a:r>
            <a:endParaRPr lang="en-US" sz="6600" b="1" dirty="0" smtClean="0">
              <a:solidFill>
                <a:srgbClr val="8297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Aft>
                <a:spcPts val="1200"/>
              </a:spcAft>
            </a:pPr>
            <a:r>
              <a:rPr lang="en-US" sz="6600" b="1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sz="6600" b="1" dirty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yours, </a:t>
            </a:r>
            <a:endParaRPr lang="en-US" sz="6600" b="1" dirty="0" smtClean="0">
              <a:solidFill>
                <a:srgbClr val="8297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Aft>
                <a:spcPts val="1200"/>
              </a:spcAft>
            </a:pPr>
            <a:r>
              <a:rPr lang="en-US" sz="6600" b="1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almighty God, </a:t>
            </a:r>
          </a:p>
          <a:p>
            <a:pPr algn="ctr" fontAlgn="base">
              <a:spcAft>
                <a:spcPts val="1200"/>
              </a:spcAft>
            </a:pPr>
            <a:r>
              <a:rPr lang="en-US" sz="6600" b="1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now </a:t>
            </a:r>
            <a:r>
              <a:rPr lang="en-US" sz="6600" b="1" dirty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forever</a:t>
            </a:r>
            <a:r>
              <a:rPr lang="en-US" sz="6600" b="1" dirty="0" smtClean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6600" b="1" dirty="0">
                <a:solidFill>
                  <a:srgbClr val="8297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1911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95250"/>
            <a:ext cx="9677400" cy="533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1786920"/>
            <a:ext cx="883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i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Amen</a:t>
            </a:r>
            <a:endParaRPr lang="en-US" sz="9600" dirty="0">
              <a:solidFill>
                <a:srgbClr val="734E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87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95250"/>
            <a:ext cx="9677400" cy="533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74" y="2647950"/>
            <a:ext cx="91059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smtClean="0">
                <a:ln>
                  <a:solidFill>
                    <a:srgbClr val="2B2C35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illyBelle" pitchFamily="2" charset="-128"/>
                <a:ea typeface="LillyBelle" pitchFamily="2" charset="-128"/>
                <a:cs typeface="LillyBelle" pitchFamily="2" charset="-128"/>
              </a:rPr>
              <a:t>&amp;</a:t>
            </a:r>
            <a:r>
              <a:rPr lang="en-US" sz="13800" b="1" dirty="0" smtClean="0">
                <a:ln>
                  <a:solidFill>
                    <a:srgbClr val="2B2C35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illyBelle" pitchFamily="2" charset="-128"/>
                <a:ea typeface="LillyBelle" pitchFamily="2" charset="-128"/>
                <a:cs typeface="LillyBelle" pitchFamily="2" charset="-128"/>
              </a:rPr>
              <a:t> </a:t>
            </a:r>
            <a:r>
              <a:rPr lang="en-US" sz="11500" b="1" dirty="0" smtClean="0">
                <a:ln>
                  <a:solidFill>
                    <a:srgbClr val="2B2C35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illyBelle" pitchFamily="2" charset="-128"/>
                <a:ea typeface="LillyBelle" pitchFamily="2" charset="-128"/>
                <a:cs typeface="LillyBelle" pitchFamily="2" charset="-128"/>
              </a:rPr>
              <a:t>The</a:t>
            </a:r>
            <a:r>
              <a:rPr lang="en-US" sz="13800" b="1" dirty="0" smtClean="0">
                <a:ln>
                  <a:solidFill>
                    <a:srgbClr val="2B2C35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illyBelle" pitchFamily="2" charset="-128"/>
                <a:ea typeface="LillyBelle" pitchFamily="2" charset="-128"/>
                <a:cs typeface="LillyBelle" pitchFamily="2" charset="-128"/>
              </a:rPr>
              <a:t> Cup</a:t>
            </a:r>
          </a:p>
        </p:txBody>
      </p:sp>
      <p:sp>
        <p:nvSpPr>
          <p:cNvPr id="8" name="Rectangle 7"/>
          <p:cNvSpPr/>
          <p:nvPr/>
        </p:nvSpPr>
        <p:spPr>
          <a:xfrm>
            <a:off x="-1" y="438150"/>
            <a:ext cx="913447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 smtClean="0">
                <a:ln>
                  <a:solidFill>
                    <a:srgbClr val="2B2C35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illyBelle" pitchFamily="2" charset="-128"/>
                <a:ea typeface="LillyBelle" pitchFamily="2" charset="-128"/>
                <a:cs typeface="LillyBelle" pitchFamily="2" charset="-128"/>
              </a:rPr>
              <a:t>The</a:t>
            </a:r>
            <a:r>
              <a:rPr lang="en-US" sz="13800" b="1" dirty="0" smtClean="0">
                <a:ln>
                  <a:solidFill>
                    <a:srgbClr val="2B2C35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illyBelle" pitchFamily="2" charset="-128"/>
                <a:ea typeface="LillyBelle" pitchFamily="2" charset="-128"/>
                <a:cs typeface="LillyBelle" pitchFamily="2" charset="-128"/>
              </a:rPr>
              <a:t> Bread</a:t>
            </a:r>
            <a:endParaRPr lang="en-US" sz="13800" b="1" dirty="0">
              <a:ln>
                <a:solidFill>
                  <a:srgbClr val="2B2C35"/>
                </a:solidFill>
              </a:ln>
              <a:solidFill>
                <a:schemeClr val="accent2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LillyBelle" pitchFamily="2" charset="-128"/>
              <a:ea typeface="LillyBelle" pitchFamily="2" charset="-128"/>
              <a:cs typeface="LillyBelle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29269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372600" cy="5353050"/>
            <a:chOff x="0" y="0"/>
            <a:chExt cx="9372600" cy="535305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74678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228600" y="209550"/>
              <a:ext cx="9144000" cy="5143500"/>
            </a:xfrm>
            <a:prstGeom prst="rect">
              <a:avLst/>
            </a:prstGeom>
            <a:solidFill>
              <a:srgbClr val="9BB44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57200" y="590550"/>
            <a:ext cx="85344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atin typeface="Bodoni MT Black" panose="02070A03080606020203" pitchFamily="18" charset="0"/>
              </a:rPr>
              <a:t>LITURGIST:</a:t>
            </a:r>
          </a:p>
          <a:p>
            <a:endParaRPr lang="en-US" sz="2400" dirty="0" smtClean="0">
              <a:latin typeface="Bodoni MT Black" panose="02070A03080606020203" pitchFamily="18" charset="0"/>
            </a:endParaRPr>
          </a:p>
          <a:p>
            <a:r>
              <a:rPr lang="en-US" sz="6600" dirty="0">
                <a:latin typeface="Bodoni MT Black" panose="02070A03080606020203" pitchFamily="18" charset="0"/>
              </a:rPr>
              <a:t> 	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Weeping or joyful;</a:t>
            </a:r>
          </a:p>
          <a:p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	mourning or dancing.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86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419100" y="-419100"/>
            <a:ext cx="9906000" cy="5943600"/>
            <a:chOff x="-419100" y="-419100"/>
            <a:chExt cx="9906000" cy="59436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575" y="-19050"/>
              <a:ext cx="9124950" cy="5143500"/>
            </a:xfrm>
            <a:prstGeom prst="rect">
              <a:avLst/>
            </a:prstGeom>
          </p:spPr>
        </p:pic>
        <p:grpSp>
          <p:nvGrpSpPr>
            <p:cNvPr id="21" name="Group 20"/>
            <p:cNvGrpSpPr/>
            <p:nvPr/>
          </p:nvGrpSpPr>
          <p:grpSpPr>
            <a:xfrm>
              <a:off x="-419100" y="-419100"/>
              <a:ext cx="9906000" cy="5943600"/>
              <a:chOff x="-419100" y="-419100"/>
              <a:chExt cx="9906000" cy="5943600"/>
            </a:xfrm>
          </p:grpSpPr>
          <p:sp>
            <p:nvSpPr>
              <p:cNvPr id="22" name="Frame 21"/>
              <p:cNvSpPr/>
              <p:nvPr/>
            </p:nvSpPr>
            <p:spPr>
              <a:xfrm>
                <a:off x="-419100" y="-419100"/>
                <a:ext cx="9906000" cy="5943600"/>
              </a:xfrm>
              <a:prstGeom prst="frame">
                <a:avLst/>
              </a:prstGeom>
              <a:solidFill>
                <a:srgbClr val="6C6F87"/>
              </a:solidFill>
              <a:ln w="762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CrisscrossEtching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" y="514351"/>
                <a:ext cx="8001000" cy="4114800"/>
              </a:xfrm>
              <a:prstGeom prst="rect">
                <a:avLst/>
              </a:prstGeom>
              <a:ln w="76200">
                <a:solidFill>
                  <a:srgbClr val="4C4B25"/>
                </a:solidFill>
              </a:ln>
            </p:spPr>
          </p:pic>
        </p:grpSp>
      </p:grpSp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57150">
            <a:solidFill>
              <a:srgbClr val="390A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3400" y="819150"/>
            <a:ext cx="7943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 smtClean="0">
                <a:solidFill>
                  <a:srgbClr val="390A09"/>
                </a:solidFill>
                <a:latin typeface="Papyrus" panose="03070502060502030205" pitchFamily="66" charset="0"/>
              </a:rPr>
              <a:t>Come.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1769240"/>
            <a:ext cx="7924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 smtClean="0">
                <a:solidFill>
                  <a:srgbClr val="390A09"/>
                </a:solidFill>
                <a:latin typeface="Papyrus" panose="03070502060502030205" pitchFamily="66" charset="0"/>
              </a:rPr>
              <a:t>Receive the bread.  “Amen”</a:t>
            </a:r>
          </a:p>
        </p:txBody>
      </p:sp>
      <p:sp>
        <p:nvSpPr>
          <p:cNvPr id="2" name="Rectangle 1"/>
          <p:cNvSpPr/>
          <p:nvPr/>
        </p:nvSpPr>
        <p:spPr>
          <a:xfrm>
            <a:off x="533400" y="2724150"/>
            <a:ext cx="79438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400" b="1" dirty="0" smtClean="0">
                <a:solidFill>
                  <a:srgbClr val="390A09"/>
                </a:solidFill>
                <a:latin typeface="Papyrus" panose="03070502060502030205" pitchFamily="66" charset="0"/>
              </a:rPr>
              <a:t>Drink </a:t>
            </a:r>
            <a:r>
              <a:rPr lang="en-US" sz="4400" b="1" dirty="0">
                <a:solidFill>
                  <a:srgbClr val="390A09"/>
                </a:solidFill>
                <a:latin typeface="Papyrus" panose="03070502060502030205" pitchFamily="66" charset="0"/>
              </a:rPr>
              <a:t>of the cup</a:t>
            </a:r>
            <a:r>
              <a:rPr lang="en-US" sz="4400" b="1" dirty="0" smtClean="0">
                <a:solidFill>
                  <a:srgbClr val="390A09"/>
                </a:solidFill>
                <a:latin typeface="Papyrus" panose="03070502060502030205" pitchFamily="66" charset="0"/>
              </a:rPr>
              <a:t>.  “Amen”</a:t>
            </a:r>
            <a:endParaRPr lang="en-US" sz="4400" b="1" dirty="0">
              <a:solidFill>
                <a:srgbClr val="390A09"/>
              </a:solidFill>
              <a:latin typeface="Papyrus" panose="03070502060502030205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3714750"/>
            <a:ext cx="79629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400" b="1" dirty="0" smtClean="0">
                <a:solidFill>
                  <a:srgbClr val="390A09"/>
                </a:solidFill>
                <a:latin typeface="Papyrus" panose="03070502060502030205" pitchFamily="66" charset="0"/>
              </a:rPr>
              <a:t>Remember</a:t>
            </a:r>
            <a:r>
              <a:rPr lang="en-US" sz="4400" b="1" dirty="0">
                <a:solidFill>
                  <a:srgbClr val="390A09"/>
                </a:solidFill>
                <a:latin typeface="Papyrus" panose="03070502060502030205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948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" grpId="0"/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419100" y="-419100"/>
            <a:ext cx="9906000" cy="5943600"/>
            <a:chOff x="-419100" y="-419100"/>
            <a:chExt cx="9906000" cy="59436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575" y="-19050"/>
              <a:ext cx="9124950" cy="5143500"/>
            </a:xfrm>
            <a:prstGeom prst="rect">
              <a:avLst/>
            </a:prstGeom>
          </p:spPr>
        </p:pic>
        <p:grpSp>
          <p:nvGrpSpPr>
            <p:cNvPr id="21" name="Group 20"/>
            <p:cNvGrpSpPr/>
            <p:nvPr/>
          </p:nvGrpSpPr>
          <p:grpSpPr>
            <a:xfrm>
              <a:off x="-419100" y="-419100"/>
              <a:ext cx="9906000" cy="5943600"/>
              <a:chOff x="-419100" y="-419100"/>
              <a:chExt cx="9906000" cy="5943600"/>
            </a:xfrm>
          </p:grpSpPr>
          <p:sp>
            <p:nvSpPr>
              <p:cNvPr id="22" name="Frame 21"/>
              <p:cNvSpPr/>
              <p:nvPr/>
            </p:nvSpPr>
            <p:spPr>
              <a:xfrm>
                <a:off x="-419100" y="-419100"/>
                <a:ext cx="9906000" cy="5943600"/>
              </a:xfrm>
              <a:prstGeom prst="frame">
                <a:avLst/>
              </a:prstGeom>
              <a:solidFill>
                <a:srgbClr val="6C6F87"/>
              </a:solidFill>
              <a:ln w="762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CrisscrossEtching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" y="514351"/>
                <a:ext cx="8001000" cy="4114800"/>
              </a:xfrm>
              <a:prstGeom prst="rect">
                <a:avLst/>
              </a:prstGeom>
              <a:ln w="76200">
                <a:solidFill>
                  <a:srgbClr val="4C4B25"/>
                </a:solidFill>
              </a:ln>
            </p:spPr>
          </p:pic>
        </p:grpSp>
      </p:grpSp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57150">
            <a:solidFill>
              <a:srgbClr val="390A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8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95250"/>
            <a:ext cx="9677400" cy="533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75" y="-95250"/>
            <a:ext cx="883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Unison Prayer</a:t>
            </a:r>
            <a:endParaRPr lang="en-US" sz="6600" dirty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300" y="908804"/>
            <a:ext cx="8915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Eternal God, </a:t>
            </a:r>
          </a:p>
          <a:p>
            <a:pPr algn="ctr"/>
            <a:r>
              <a:rPr lang="en-US" sz="54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give you thanks for </a:t>
            </a:r>
          </a:p>
          <a:p>
            <a:pPr algn="ctr"/>
            <a:r>
              <a:rPr lang="en-US" sz="54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holy mystery </a:t>
            </a:r>
          </a:p>
          <a:p>
            <a:pPr algn="ctr"/>
            <a:r>
              <a:rPr lang="en-US" sz="54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which you have given</a:t>
            </a:r>
          </a:p>
          <a:p>
            <a:pPr algn="ctr"/>
            <a:r>
              <a:rPr lang="en-US" sz="54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yourself to us.  </a:t>
            </a:r>
            <a:endParaRPr lang="en-US" sz="5400" b="1" dirty="0">
              <a:solidFill>
                <a:srgbClr val="734E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73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95250"/>
            <a:ext cx="9677400" cy="5334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725" y="448091"/>
            <a:ext cx="8915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Grant that we may </a:t>
            </a:r>
          </a:p>
          <a:p>
            <a:pPr algn="ctr"/>
            <a:r>
              <a:rPr lang="en-US" sz="54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into the world </a:t>
            </a:r>
          </a:p>
          <a:p>
            <a:pPr algn="ctr"/>
            <a:r>
              <a:rPr lang="en-US" sz="54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strength </a:t>
            </a:r>
          </a:p>
          <a:p>
            <a:pPr algn="ctr"/>
            <a:r>
              <a:rPr lang="en-US" sz="54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your Spirit, </a:t>
            </a:r>
          </a:p>
          <a:p>
            <a:pPr algn="ctr"/>
            <a:r>
              <a:rPr lang="en-US" sz="54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give ourselves for others</a:t>
            </a:r>
            <a:r>
              <a:rPr lang="en-US" sz="5400" b="1" dirty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dirty="0" smtClean="0">
              <a:solidFill>
                <a:srgbClr val="734E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14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95250"/>
            <a:ext cx="9677400" cy="5334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" y="448091"/>
            <a:ext cx="8915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54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the name of </a:t>
            </a:r>
          </a:p>
          <a:p>
            <a:pPr algn="ctr"/>
            <a:r>
              <a:rPr lang="en-US" sz="54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Jesus Christ </a:t>
            </a:r>
          </a:p>
          <a:p>
            <a:pPr algn="ctr"/>
            <a:r>
              <a:rPr lang="en-US" sz="54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Lord. </a:t>
            </a:r>
          </a:p>
          <a:p>
            <a:pPr algn="ctr"/>
            <a:endParaRPr lang="en-US" sz="5400" b="1" dirty="0">
              <a:solidFill>
                <a:srgbClr val="734E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smtClean="0">
                <a:solidFill>
                  <a:srgbClr val="734E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AMEN</a:t>
            </a:r>
            <a:endParaRPr lang="en-US" sz="5400" b="1" dirty="0">
              <a:solidFill>
                <a:srgbClr val="734E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50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0"/>
            <a:ext cx="912495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-2533650"/>
            <a:ext cx="5943600" cy="78105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softEdge rad="635000"/>
          </a:effectLst>
        </p:spPr>
      </p:pic>
      <p:sp>
        <p:nvSpPr>
          <p:cNvPr id="3" name="Frame 2"/>
          <p:cNvSpPr/>
          <p:nvPr/>
        </p:nvSpPr>
        <p:spPr>
          <a:xfrm>
            <a:off x="-381000" y="-400050"/>
            <a:ext cx="9906000" cy="5943600"/>
          </a:xfrm>
          <a:prstGeom prst="frame">
            <a:avLst/>
          </a:prstGeom>
          <a:blipFill>
            <a:blip r:embed="rId4"/>
            <a:tile tx="0" ty="0" sx="100000" sy="100000" flip="none" algn="tl"/>
          </a:blipFill>
          <a:ln>
            <a:solidFill>
              <a:srgbClr val="746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05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81600"/>
          </a:xfrm>
          <a:prstGeom prst="rect">
            <a:avLst/>
          </a:prstGeom>
          <a:solidFill>
            <a:srgbClr val="9BB44A"/>
          </a:solidFill>
          <a:ln w="76200">
            <a:solidFill>
              <a:srgbClr val="746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238570"/>
            <a:ext cx="6220968" cy="41239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133350"/>
            <a:ext cx="8763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FFEB"/>
                </a:solidFill>
                <a:latin typeface="AR CENA" panose="02000000000000000000" pitchFamily="2" charset="0"/>
              </a:rPr>
              <a:t>As the piano plays,  </a:t>
            </a:r>
          </a:p>
          <a:p>
            <a:r>
              <a:rPr lang="en-US" sz="4800" dirty="0">
                <a:solidFill>
                  <a:srgbClr val="FFFFEB"/>
                </a:solidFill>
                <a:latin typeface="AR CENA" panose="02000000000000000000" pitchFamily="2" charset="0"/>
              </a:rPr>
              <a:t> </a:t>
            </a:r>
            <a:r>
              <a:rPr lang="en-US" sz="4800" dirty="0" smtClean="0">
                <a:solidFill>
                  <a:srgbClr val="FFFFEB"/>
                </a:solidFill>
                <a:latin typeface="AR CENA" panose="02000000000000000000" pitchFamily="2" charset="0"/>
              </a:rPr>
              <a:t>  TITHES &amp; OFFERINGS  may be placed  	  in the plates at either</a:t>
            </a:r>
            <a:r>
              <a:rPr lang="en-US" sz="4800" dirty="0">
                <a:solidFill>
                  <a:srgbClr val="FFFFEB"/>
                </a:solidFill>
                <a:latin typeface="AR CENA" panose="02000000000000000000" pitchFamily="2" charset="0"/>
              </a:rPr>
              <a:t> </a:t>
            </a:r>
            <a:r>
              <a:rPr lang="en-US" sz="4800" dirty="0" smtClean="0">
                <a:solidFill>
                  <a:srgbClr val="FFFFEB"/>
                </a:solidFill>
                <a:latin typeface="AR CENA" panose="02000000000000000000" pitchFamily="2" charset="0"/>
              </a:rPr>
              <a:t>the front or    </a:t>
            </a:r>
          </a:p>
          <a:p>
            <a:r>
              <a:rPr lang="en-US" sz="4800" dirty="0">
                <a:solidFill>
                  <a:srgbClr val="FFFFEB"/>
                </a:solidFill>
                <a:latin typeface="AR CENA" panose="02000000000000000000" pitchFamily="2" charset="0"/>
              </a:rPr>
              <a:t> </a:t>
            </a:r>
            <a:r>
              <a:rPr lang="en-US" sz="4800" dirty="0" smtClean="0">
                <a:solidFill>
                  <a:srgbClr val="FFFFEB"/>
                </a:solidFill>
                <a:latin typeface="AR CENA" panose="02000000000000000000" pitchFamily="2" charset="0"/>
              </a:rPr>
              <a:t>          back of the sanctuary.  </a:t>
            </a:r>
          </a:p>
          <a:p>
            <a:r>
              <a:rPr lang="en-US" sz="3600" dirty="0">
                <a:solidFill>
                  <a:srgbClr val="FFFFEB"/>
                </a:solidFill>
                <a:latin typeface="AR CENA" panose="02000000000000000000" pitchFamily="2" charset="0"/>
              </a:rPr>
              <a:t> </a:t>
            </a:r>
            <a:r>
              <a:rPr lang="en-US" sz="3600" dirty="0" smtClean="0">
                <a:solidFill>
                  <a:srgbClr val="FFFFEB"/>
                </a:solidFill>
                <a:latin typeface="AR CENA" panose="02000000000000000000" pitchFamily="2" charset="0"/>
              </a:rPr>
              <a:t>  </a:t>
            </a:r>
            <a:endParaRPr lang="en-US" sz="2800" dirty="0" smtClean="0">
              <a:solidFill>
                <a:srgbClr val="FFFFEB"/>
              </a:solidFill>
              <a:latin typeface="AR CENA" panose="02000000000000000000" pitchFamily="2" charset="0"/>
            </a:endParaRPr>
          </a:p>
          <a:p>
            <a:r>
              <a:rPr lang="en-US" sz="4800" dirty="0">
                <a:solidFill>
                  <a:srgbClr val="FFFFEB"/>
                </a:solidFill>
                <a:latin typeface="AR CENA" panose="02000000000000000000" pitchFamily="2" charset="0"/>
              </a:rPr>
              <a:t> </a:t>
            </a:r>
            <a:r>
              <a:rPr lang="en-US" sz="4800" dirty="0" smtClean="0">
                <a:solidFill>
                  <a:srgbClr val="FFFFEB"/>
                </a:solidFill>
                <a:latin typeface="AR CENA" panose="02000000000000000000" pitchFamily="2" charset="0"/>
              </a:rPr>
              <a:t>                                     Thank you!</a:t>
            </a:r>
            <a:endParaRPr lang="en-US" sz="4800" dirty="0">
              <a:solidFill>
                <a:srgbClr val="FFFFEB"/>
              </a:solidFill>
              <a:latin typeface="AR CENA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543349"/>
            <a:ext cx="800212" cy="543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48506" y="4543348"/>
            <a:ext cx="800212" cy="543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836" y="4543347"/>
            <a:ext cx="800212" cy="543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01697" y="4543349"/>
            <a:ext cx="913952" cy="543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2" y="4514767"/>
            <a:ext cx="504896" cy="60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1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ffice Manager\Desktop\grass_22325ac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"/>
            <a:ext cx="96774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1123950"/>
            <a:ext cx="7772400" cy="201593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25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LillyBelle" pitchFamily="2" charset="-128"/>
                <a:ea typeface="LillyBelle" pitchFamily="2" charset="-128"/>
                <a:cs typeface="LillyBelle" pitchFamily="2" charset="-128"/>
              </a:rPr>
              <a:t>Offertory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7700" y="3359289"/>
            <a:ext cx="7924800" cy="7386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200" dirty="0" smtClean="0">
                <a:solidFill>
                  <a:srgbClr val="C4D395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chitects Daughter" panose="02000505000000020004" pitchFamily="2" charset="0"/>
              </a:rPr>
              <a:t>“’Neath the Heart of God” </a:t>
            </a:r>
            <a:endParaRPr lang="en-US" sz="4200" dirty="0">
              <a:solidFill>
                <a:srgbClr val="C4D395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chitects Daught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34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76200">
            <a:solidFill>
              <a:schemeClr val="bg1">
                <a:lumMod val="95000"/>
              </a:schemeClr>
            </a:solidFill>
          </a:ln>
        </p:spPr>
      </p:pic>
      <p:grpSp>
        <p:nvGrpSpPr>
          <p:cNvPr id="4" name="Group 3"/>
          <p:cNvGrpSpPr/>
          <p:nvPr/>
        </p:nvGrpSpPr>
        <p:grpSpPr>
          <a:xfrm>
            <a:off x="2005012" y="658610"/>
            <a:ext cx="6781800" cy="4503940"/>
            <a:chOff x="2371725" y="675516"/>
            <a:chExt cx="6781800" cy="4503940"/>
          </a:xfrm>
        </p:grpSpPr>
        <p:sp>
          <p:nvSpPr>
            <p:cNvPr id="16" name="TextBox 15"/>
            <p:cNvSpPr txBox="1"/>
            <p:nvPr/>
          </p:nvSpPr>
          <p:spPr>
            <a:xfrm>
              <a:off x="2371725" y="2532578"/>
              <a:ext cx="6781800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r"/>
              <a:r>
                <a:rPr lang="en-US" sz="16600" dirty="0" smtClean="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rgbClr val="FFFFEB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Gloucester MT Extra Condensed" panose="02030808020601010101" pitchFamily="18" charset="0"/>
                </a:rPr>
                <a:t>Doxology</a:t>
              </a:r>
              <a:endParaRPr lang="en-US" sz="166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EB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loucester MT Extra Condensed" panose="02030808020601010101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562600" y="675516"/>
              <a:ext cx="3505200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r"/>
              <a:r>
                <a:rPr lang="en-US" sz="16600" dirty="0" smtClean="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rgbClr val="FFFFEB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Gloucester MT Extra Condensed" panose="02030808020601010101" pitchFamily="18" charset="0"/>
                </a:rPr>
                <a:t>the</a:t>
              </a:r>
              <a:endParaRPr lang="en-US" sz="166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EB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loucester MT Extra Condensed" panose="02030808020601010101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167312" y="-108647"/>
            <a:ext cx="3976688" cy="923330"/>
            <a:chOff x="0" y="-9525"/>
            <a:chExt cx="3976688" cy="923330"/>
          </a:xfrm>
        </p:grpSpPr>
        <p:sp>
          <p:nvSpPr>
            <p:cNvPr id="23" name="TextBox 22"/>
            <p:cNvSpPr txBox="1"/>
            <p:nvPr/>
          </p:nvSpPr>
          <p:spPr>
            <a:xfrm>
              <a:off x="0" y="-9525"/>
              <a:ext cx="397668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  <a:latin typeface="Lowvetica" pitchFamily="2" charset="0"/>
                </a:rPr>
                <a:t> </a:t>
              </a:r>
              <a:r>
                <a:rPr lang="en-US" sz="5400" b="1" dirty="0" smtClean="0">
                  <a:solidFill>
                    <a:schemeClr val="bg1"/>
                  </a:solidFill>
                  <a:latin typeface="Lowvetica" pitchFamily="2" charset="0"/>
                </a:rPr>
                <a:t>  Please Stand</a:t>
              </a:r>
              <a:endParaRPr lang="en-US" sz="5400" b="1" dirty="0">
                <a:solidFill>
                  <a:schemeClr val="bg1"/>
                </a:solidFill>
                <a:latin typeface="Lowvetica" pitchFamily="2" charset="0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V="1">
              <a:off x="228600" y="309265"/>
              <a:ext cx="0" cy="590222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1905000" y="518323"/>
            <a:ext cx="466725" cy="4339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00062" y="1123950"/>
            <a:ext cx="32766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108647"/>
            <a:ext cx="4343400" cy="552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0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3351"/>
            <a:ext cx="8839200" cy="4876800"/>
          </a:xfrm>
          <a:prstGeom prst="rect">
            <a:avLst/>
          </a:prstGeom>
          <a:ln w="76200">
            <a:solidFill>
              <a:schemeClr val="bg1">
                <a:lumMod val="9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09575" y="209550"/>
            <a:ext cx="8382000" cy="45243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9600" b="1" dirty="0" smtClean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loucester MT Extra Condensed" panose="02030808020601010101" pitchFamily="18" charset="0"/>
              </a:rPr>
              <a:t>Praise God, </a:t>
            </a:r>
          </a:p>
          <a:p>
            <a:pPr algn="ctr"/>
            <a:r>
              <a:rPr lang="en-US" sz="9600" b="1" dirty="0" smtClean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loucester MT Extra Condensed" panose="02030808020601010101" pitchFamily="18" charset="0"/>
              </a:rPr>
              <a:t>from whom </a:t>
            </a:r>
          </a:p>
          <a:p>
            <a:pPr algn="ctr"/>
            <a:r>
              <a:rPr lang="en-US" sz="9600" b="1" dirty="0" smtClean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loucester MT Extra Condensed" panose="02030808020601010101" pitchFamily="18" charset="0"/>
              </a:rPr>
              <a:t>all blessings flow;</a:t>
            </a:r>
          </a:p>
        </p:txBody>
      </p:sp>
    </p:spTree>
    <p:extLst>
      <p:ext uri="{BB962C8B-B14F-4D97-AF65-F5344CB8AC3E}">
        <p14:creationId xmlns:p14="http://schemas.microsoft.com/office/powerpoint/2010/main" val="134910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228600" y="-247650"/>
            <a:ext cx="9372600" cy="5391150"/>
            <a:chOff x="-228600" y="-247650"/>
            <a:chExt cx="9372600" cy="539115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9BB44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228600" y="-247650"/>
              <a:ext cx="9144000" cy="5181600"/>
            </a:xfrm>
            <a:prstGeom prst="rect">
              <a:avLst/>
            </a:prstGeom>
            <a:solidFill>
              <a:srgbClr val="ABA2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438150" y="361950"/>
            <a:ext cx="859155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>
                <a:latin typeface="Bodoni MT Black" panose="02070A03080606020203" pitchFamily="18" charset="0"/>
              </a:rPr>
              <a:t>PEOPLE</a:t>
            </a:r>
            <a:r>
              <a:rPr lang="en-US" sz="6600" dirty="0" smtClean="0">
                <a:latin typeface="Bodoni MT Black" panose="02070A03080606020203" pitchFamily="18" charset="0"/>
              </a:rPr>
              <a:t>:</a:t>
            </a:r>
          </a:p>
          <a:p>
            <a:endParaRPr lang="en-US" sz="2400" dirty="0">
              <a:latin typeface="Bodoni MT Black" panose="02070A03080606020203" pitchFamily="18" charset="0"/>
            </a:endParaRPr>
          </a:p>
          <a:p>
            <a:r>
              <a:rPr lang="en-US" sz="6600" dirty="0"/>
              <a:t>  </a:t>
            </a:r>
            <a:r>
              <a:rPr lang="en-US" sz="6600" dirty="0" smtClean="0"/>
              <a:t>	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Come as you are, for 	all are welcome here.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78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3351"/>
            <a:ext cx="8839200" cy="4876800"/>
          </a:xfrm>
          <a:prstGeom prst="rect">
            <a:avLst/>
          </a:prstGeom>
          <a:ln w="76200">
            <a:solidFill>
              <a:schemeClr val="bg1">
                <a:lumMod val="9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00050" y="209550"/>
            <a:ext cx="8382000" cy="45243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9600" b="1" dirty="0" smtClean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loucester MT Extra Condensed" panose="02030808020601010101" pitchFamily="18" charset="0"/>
              </a:rPr>
              <a:t>Praise God, </a:t>
            </a:r>
          </a:p>
          <a:p>
            <a:pPr algn="ctr"/>
            <a:r>
              <a:rPr lang="en-US" sz="9600" b="1" dirty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loucester MT Extra Condensed" panose="02030808020601010101" pitchFamily="18" charset="0"/>
              </a:rPr>
              <a:t>a</a:t>
            </a:r>
            <a:r>
              <a:rPr lang="en-US" sz="9600" b="1" dirty="0" smtClean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loucester MT Extra Condensed" panose="02030808020601010101" pitchFamily="18" charset="0"/>
              </a:rPr>
              <a:t>ll creatures here below.</a:t>
            </a:r>
          </a:p>
        </p:txBody>
      </p:sp>
    </p:spTree>
    <p:extLst>
      <p:ext uri="{BB962C8B-B14F-4D97-AF65-F5344CB8AC3E}">
        <p14:creationId xmlns:p14="http://schemas.microsoft.com/office/powerpoint/2010/main" val="428579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3351"/>
            <a:ext cx="8839200" cy="4876800"/>
          </a:xfrm>
          <a:prstGeom prst="rect">
            <a:avLst/>
          </a:prstGeom>
          <a:ln w="76200">
            <a:solidFill>
              <a:schemeClr val="bg1">
                <a:lumMod val="9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71474" y="209550"/>
            <a:ext cx="8382000" cy="451662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11500" b="1" dirty="0" smtClean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loucester MT Extra Condensed" panose="02030808020601010101" pitchFamily="18" charset="0"/>
              </a:rPr>
              <a:t>Alleluia!</a:t>
            </a:r>
          </a:p>
          <a:p>
            <a:pPr algn="ctr"/>
            <a:r>
              <a:rPr lang="en-US" sz="11500" b="1" dirty="0" smtClean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loucester MT Extra Condensed" panose="02030808020601010101" pitchFamily="18" charset="0"/>
              </a:rPr>
              <a:t>Alleluia!</a:t>
            </a:r>
          </a:p>
        </p:txBody>
      </p:sp>
    </p:spTree>
    <p:extLst>
      <p:ext uri="{BB962C8B-B14F-4D97-AF65-F5344CB8AC3E}">
        <p14:creationId xmlns:p14="http://schemas.microsoft.com/office/powerpoint/2010/main" val="67440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3351"/>
            <a:ext cx="8839200" cy="4876800"/>
          </a:xfrm>
          <a:prstGeom prst="rect">
            <a:avLst/>
          </a:prstGeom>
          <a:ln w="76200">
            <a:solidFill>
              <a:schemeClr val="bg1">
                <a:lumMod val="9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81000" y="309591"/>
            <a:ext cx="8382000" cy="45243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9600" b="1" dirty="0" smtClean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loucester MT Extra Condensed" panose="02030808020601010101" pitchFamily="18" charset="0"/>
              </a:rPr>
              <a:t>Praise God,</a:t>
            </a:r>
          </a:p>
          <a:p>
            <a:pPr algn="ctr"/>
            <a:r>
              <a:rPr lang="en-US" sz="9600" b="1" dirty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loucester MT Extra Condensed" panose="02030808020601010101" pitchFamily="18" charset="0"/>
              </a:rPr>
              <a:t>t</a:t>
            </a:r>
            <a:r>
              <a:rPr lang="en-US" sz="9600" b="1" dirty="0" smtClean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loucester MT Extra Condensed" panose="02030808020601010101" pitchFamily="18" charset="0"/>
              </a:rPr>
              <a:t>he source of</a:t>
            </a:r>
          </a:p>
          <a:p>
            <a:pPr algn="ctr"/>
            <a:r>
              <a:rPr lang="en-US" sz="9600" b="1" dirty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loucester MT Extra Condensed" panose="02030808020601010101" pitchFamily="18" charset="0"/>
              </a:rPr>
              <a:t>a</a:t>
            </a:r>
            <a:r>
              <a:rPr lang="en-US" sz="9600" b="1" dirty="0" smtClean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loucester MT Extra Condensed" panose="02030808020601010101" pitchFamily="18" charset="0"/>
              </a:rPr>
              <a:t>ll our gifts!</a:t>
            </a:r>
          </a:p>
        </p:txBody>
      </p:sp>
    </p:spTree>
    <p:extLst>
      <p:ext uri="{BB962C8B-B14F-4D97-AF65-F5344CB8AC3E}">
        <p14:creationId xmlns:p14="http://schemas.microsoft.com/office/powerpoint/2010/main" val="113187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3351"/>
            <a:ext cx="8839200" cy="4876800"/>
          </a:xfrm>
          <a:prstGeom prst="rect">
            <a:avLst/>
          </a:prstGeom>
          <a:ln w="76200">
            <a:solidFill>
              <a:schemeClr val="bg1">
                <a:lumMod val="9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8575" y="361950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9600" b="1" dirty="0" smtClean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loucester MT Extra Condensed" panose="02030808020601010101" pitchFamily="18" charset="0"/>
              </a:rPr>
              <a:t>Praise Jesus Christ</a:t>
            </a:r>
          </a:p>
          <a:p>
            <a:pPr algn="ctr"/>
            <a:r>
              <a:rPr lang="en-US" sz="9600" b="1" dirty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loucester MT Extra Condensed" panose="02030808020601010101" pitchFamily="18" charset="0"/>
              </a:rPr>
              <a:t>w</a:t>
            </a:r>
            <a:r>
              <a:rPr lang="en-US" sz="9600" b="1" dirty="0" smtClean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loucester MT Extra Condensed" panose="02030808020601010101" pitchFamily="18" charset="0"/>
              </a:rPr>
              <a:t>hose power</a:t>
            </a:r>
          </a:p>
          <a:p>
            <a:pPr algn="ctr"/>
            <a:r>
              <a:rPr lang="en-US" sz="9600" b="1" dirty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loucester MT Extra Condensed" panose="02030808020601010101" pitchFamily="18" charset="0"/>
              </a:rPr>
              <a:t>u</a:t>
            </a:r>
            <a:r>
              <a:rPr lang="en-US" sz="9600" b="1" dirty="0" smtClean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loucester MT Extra Condensed" panose="02030808020601010101" pitchFamily="18" charset="0"/>
              </a:rPr>
              <a:t>plifts!</a:t>
            </a:r>
          </a:p>
        </p:txBody>
      </p:sp>
    </p:spTree>
    <p:extLst>
      <p:ext uri="{BB962C8B-B14F-4D97-AF65-F5344CB8AC3E}">
        <p14:creationId xmlns:p14="http://schemas.microsoft.com/office/powerpoint/2010/main" val="90599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3351"/>
            <a:ext cx="8839200" cy="4876800"/>
          </a:xfrm>
          <a:prstGeom prst="rect">
            <a:avLst/>
          </a:prstGeom>
          <a:ln w="76200">
            <a:solidFill>
              <a:schemeClr val="bg1">
                <a:lumMod val="9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81000" y="19050"/>
            <a:ext cx="8382000" cy="50629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9600" b="1" dirty="0" smtClean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loucester MT Extra Condensed" panose="02030808020601010101" pitchFamily="18" charset="0"/>
              </a:rPr>
              <a:t>Praise the Spirit,</a:t>
            </a:r>
          </a:p>
          <a:p>
            <a:pPr algn="ctr">
              <a:spcAft>
                <a:spcPts val="4200"/>
              </a:spcAft>
            </a:pPr>
            <a:r>
              <a:rPr lang="en-US" sz="9600" b="1" dirty="0" smtClean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loucester MT Extra Condensed" panose="02030808020601010101" pitchFamily="18" charset="0"/>
              </a:rPr>
              <a:t>Holy Spirit!</a:t>
            </a:r>
          </a:p>
          <a:p>
            <a:pPr algn="ctr">
              <a:spcAft>
                <a:spcPts val="4200"/>
              </a:spcAft>
            </a:pPr>
            <a:r>
              <a:rPr lang="en-US" sz="9600" b="1" dirty="0" smtClean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loucester MT Extra Condensed" panose="02030808020601010101" pitchFamily="18" charset="0"/>
              </a:rPr>
              <a:t>Alleluia! Alleluia!</a:t>
            </a:r>
          </a:p>
        </p:txBody>
      </p:sp>
    </p:spTree>
    <p:extLst>
      <p:ext uri="{BB962C8B-B14F-4D97-AF65-F5344CB8AC3E}">
        <p14:creationId xmlns:p14="http://schemas.microsoft.com/office/powerpoint/2010/main" val="415742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3351"/>
            <a:ext cx="8839200" cy="4876800"/>
          </a:xfrm>
          <a:prstGeom prst="rect">
            <a:avLst/>
          </a:prstGeom>
          <a:ln w="76200">
            <a:solidFill>
              <a:schemeClr val="bg1">
                <a:lumMod val="9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04800" y="1504950"/>
            <a:ext cx="838200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13800" b="1" dirty="0" smtClean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loucester MT Extra Condensed" panose="02030808020601010101" pitchFamily="18" charset="0"/>
              </a:rPr>
              <a:t>Alleluia!</a:t>
            </a:r>
          </a:p>
        </p:txBody>
      </p:sp>
    </p:spTree>
    <p:extLst>
      <p:ext uri="{BB962C8B-B14F-4D97-AF65-F5344CB8AC3E}">
        <p14:creationId xmlns:p14="http://schemas.microsoft.com/office/powerpoint/2010/main" val="340140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2237" y="19050"/>
            <a:ext cx="67913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9BB44A"/>
                </a:solidFill>
                <a:latin typeface="Give It Your Heart" panose="02000603000000000000" pitchFamily="2" charset="0"/>
                <a:ea typeface="Give It Your Heart" panose="02000603000000000000" pitchFamily="2" charset="0"/>
              </a:rPr>
              <a:t>SHARING JOYS</a:t>
            </a:r>
          </a:p>
          <a:p>
            <a:pPr algn="ctr"/>
            <a:r>
              <a:rPr lang="en-US" sz="8800" b="1" dirty="0" smtClean="0">
                <a:solidFill>
                  <a:srgbClr val="9BB44A"/>
                </a:solidFill>
                <a:latin typeface="Give It Your Heart" panose="02000603000000000000" pitchFamily="2" charset="0"/>
                <a:ea typeface="Give It Your Heart" panose="02000603000000000000" pitchFamily="2" charset="0"/>
              </a:rPr>
              <a:t>&amp; CONCERNS</a:t>
            </a:r>
            <a:endParaRPr lang="en-US" sz="8800" b="1" dirty="0">
              <a:solidFill>
                <a:srgbClr val="9BB44A"/>
              </a:solidFill>
              <a:latin typeface="Give It Your Heart" panose="02000603000000000000" pitchFamily="2" charset="0"/>
              <a:ea typeface="Give It Your Heart" panose="02000603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876550"/>
            <a:ext cx="906779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746787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doni MT Poster Compressed" panose="02070706080601050204" pitchFamily="18" charset="0"/>
                <a:ea typeface="LillyBelle" pitchFamily="2" charset="-128"/>
                <a:cs typeface="LillyBelle" pitchFamily="2" charset="-128"/>
              </a:rPr>
              <a:t>Pastoral Prayer</a:t>
            </a:r>
            <a:endParaRPr lang="en-US" sz="15000" b="1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746787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doni MT Poster Compressed" panose="020707060806010502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733800" y="3028950"/>
            <a:ext cx="4648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19050"/>
            <a:ext cx="3581400" cy="333375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4436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2875" y="1276350"/>
            <a:ext cx="8839200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7200" b="1" i="1" dirty="0" smtClean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Our Father, </a:t>
            </a:r>
          </a:p>
          <a:p>
            <a:pPr algn="ctr"/>
            <a:r>
              <a:rPr lang="en-US" sz="7200" b="1" i="1" dirty="0" smtClean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who art in heaven,</a:t>
            </a:r>
          </a:p>
          <a:p>
            <a:pPr algn="ctr"/>
            <a:r>
              <a:rPr lang="en-US" sz="7200" b="1" i="1" dirty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7200" b="1" i="1" dirty="0" smtClean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allowed be thy name.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238125" y="-323850"/>
            <a:ext cx="48768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n w="12700">
                  <a:noFill/>
                  <a:prstDash val="solid"/>
                </a:ln>
                <a:solidFill>
                  <a:srgbClr val="9BB44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owvetica" pitchFamily="2" charset="0"/>
              </a:rPr>
              <a:t>in unison:</a:t>
            </a:r>
            <a:endParaRPr lang="en-US" sz="8800" b="1" dirty="0">
              <a:ln w="12700">
                <a:noFill/>
                <a:prstDash val="solid"/>
              </a:ln>
              <a:solidFill>
                <a:srgbClr val="9BB44A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Lowvetica" pitchFamily="2" charset="0"/>
            </a:endParaRPr>
          </a:p>
          <a:p>
            <a:endParaRPr 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6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500" y="319117"/>
            <a:ext cx="8839200" cy="45243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7200" b="1" i="1" dirty="0" smtClean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Thy kingdom come, </a:t>
            </a:r>
          </a:p>
          <a:p>
            <a:pPr algn="ctr"/>
            <a:r>
              <a:rPr lang="en-US" sz="7200" b="1" i="1" dirty="0" smtClean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thy will be done </a:t>
            </a:r>
          </a:p>
          <a:p>
            <a:pPr algn="ctr"/>
            <a:r>
              <a:rPr lang="en-US" sz="7200" b="1" i="1" dirty="0" smtClean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 earth </a:t>
            </a:r>
          </a:p>
          <a:p>
            <a:pPr algn="ctr"/>
            <a:r>
              <a:rPr lang="en-US" sz="7200" b="1" i="1" dirty="0" smtClean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 it is in heaven.</a:t>
            </a:r>
            <a:endParaRPr lang="en-US" sz="7200" i="1" dirty="0">
              <a:ln>
                <a:solidFill>
                  <a:srgbClr val="9BB44A"/>
                </a:solidFill>
              </a:ln>
              <a:solidFill>
                <a:srgbClr val="746787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061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" y="1417588"/>
            <a:ext cx="8839200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7200" b="1" i="1" dirty="0" smtClean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Give us this day </a:t>
            </a:r>
          </a:p>
          <a:p>
            <a:pPr algn="ctr"/>
            <a:r>
              <a:rPr lang="en-US" sz="7200" b="1" i="1" dirty="0" smtClean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our daily bread</a:t>
            </a:r>
          </a:p>
        </p:txBody>
      </p:sp>
    </p:spTree>
    <p:extLst>
      <p:ext uri="{BB962C8B-B14F-4D97-AF65-F5344CB8AC3E}">
        <p14:creationId xmlns:p14="http://schemas.microsoft.com/office/powerpoint/2010/main" val="81491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7467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28600" y="209550"/>
            <a:ext cx="9144000" cy="5143500"/>
          </a:xfrm>
          <a:prstGeom prst="rect">
            <a:avLst/>
          </a:prstGeom>
          <a:solidFill>
            <a:srgbClr val="9BB4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361950"/>
            <a:ext cx="8610600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6600" dirty="0" smtClean="0">
                <a:latin typeface="Bodoni MT Black" panose="02070A03080606020203" pitchFamily="18" charset="0"/>
              </a:rPr>
              <a:t>LITURGIST: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Open your hearts</a:t>
            </a:r>
          </a:p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to healing,</a:t>
            </a:r>
          </a:p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to life restored.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9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0" y="361950"/>
            <a:ext cx="8839200" cy="41549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6600" b="1" i="1" dirty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6600" b="1" i="1" dirty="0" smtClean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nd </a:t>
            </a:r>
            <a:r>
              <a:rPr lang="en-US" sz="6600" b="1" i="1" dirty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forgive us our trespasses, </a:t>
            </a:r>
            <a:endParaRPr lang="en-US" sz="6600" b="1" i="1" dirty="0" smtClean="0">
              <a:ln>
                <a:solidFill>
                  <a:srgbClr val="9BB44A"/>
                </a:solidFill>
              </a:ln>
              <a:solidFill>
                <a:srgbClr val="746787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i="1" dirty="0" smtClean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en-US" sz="6600" b="1" i="1" dirty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 forgive those who trespass </a:t>
            </a:r>
            <a:r>
              <a:rPr lang="en-US" sz="6600" b="1" i="1" dirty="0" smtClean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against </a:t>
            </a:r>
            <a:r>
              <a:rPr lang="en-US" sz="6600" b="1" i="1" dirty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us.</a:t>
            </a:r>
          </a:p>
        </p:txBody>
      </p:sp>
    </p:spTree>
    <p:extLst>
      <p:ext uri="{BB962C8B-B14F-4D97-AF65-F5344CB8AC3E}">
        <p14:creationId xmlns:p14="http://schemas.microsoft.com/office/powerpoint/2010/main" val="174751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4300" y="309592"/>
            <a:ext cx="8839200" cy="45243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7200" b="1" i="1" dirty="0" smtClean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lead us </a:t>
            </a:r>
          </a:p>
          <a:p>
            <a:pPr algn="ctr"/>
            <a:r>
              <a:rPr lang="en-US" sz="7200" b="1" i="1" dirty="0" smtClean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not into temptation, </a:t>
            </a:r>
          </a:p>
          <a:p>
            <a:pPr algn="ctr"/>
            <a:r>
              <a:rPr lang="en-US" sz="7200" b="1" i="1" dirty="0" smtClean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but deliver us </a:t>
            </a:r>
          </a:p>
          <a:p>
            <a:pPr algn="ctr"/>
            <a:r>
              <a:rPr lang="en-US" sz="7200" b="1" i="1" dirty="0" smtClean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from evil.</a:t>
            </a:r>
            <a:endParaRPr lang="en-US" sz="7200" b="1" i="1" dirty="0">
              <a:ln>
                <a:solidFill>
                  <a:srgbClr val="9BB44A"/>
                </a:solidFill>
              </a:ln>
              <a:solidFill>
                <a:srgbClr val="746787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51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-113601"/>
            <a:ext cx="9144000" cy="53707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6400" b="1" i="1" dirty="0" smtClean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thine is the </a:t>
            </a:r>
            <a:r>
              <a:rPr lang="en-US" sz="6400" b="1" i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KINGDOM, </a:t>
            </a:r>
          </a:p>
          <a:p>
            <a:pPr algn="ctr"/>
            <a:r>
              <a:rPr lang="en-US" sz="6400" b="1" i="1" dirty="0" smtClean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the </a:t>
            </a:r>
            <a:r>
              <a:rPr lang="en-US" sz="6400" b="1" i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POWER, </a:t>
            </a:r>
          </a:p>
          <a:p>
            <a:pPr algn="ctr"/>
            <a:r>
              <a:rPr lang="en-US" sz="6400" b="1" i="1" dirty="0" smtClean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the </a:t>
            </a:r>
            <a:r>
              <a:rPr lang="en-US" sz="6400" b="1" i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GLORY </a:t>
            </a:r>
            <a:r>
              <a:rPr lang="en-US" sz="6400" b="1" i="1" dirty="0" smtClean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forever.</a:t>
            </a:r>
          </a:p>
          <a:p>
            <a:pPr algn="ctr">
              <a:spcBef>
                <a:spcPts val="600"/>
              </a:spcBef>
            </a:pPr>
            <a:r>
              <a:rPr lang="en-US" sz="6600" b="1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smtClean="0">
                <a:ln>
                  <a:solidFill>
                    <a:srgbClr val="9BB44A"/>
                  </a:solidFill>
                </a:ln>
                <a:solidFill>
                  <a:srgbClr val="74678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Amen.</a:t>
            </a:r>
            <a:endParaRPr lang="en-US" sz="6600" b="1" i="1" dirty="0">
              <a:ln>
                <a:solidFill>
                  <a:srgbClr val="9BB44A"/>
                </a:solidFill>
              </a:ln>
              <a:solidFill>
                <a:srgbClr val="746787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18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Office Manager\Desktop\CJs FILE CABINET\CJ CLIP ART\SEASON-Spring\LENT - SPRING BACKGROUNDS\grass_22325ac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400050"/>
            <a:ext cx="102108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3375" y="-400050"/>
            <a:ext cx="8458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chemeClr val="bg1"/>
                </a:solidFill>
                <a:latin typeface="Lowvetica" pitchFamily="2" charset="0"/>
              </a:rPr>
              <a:t>HYMN </a:t>
            </a:r>
            <a:r>
              <a:rPr lang="en-US" sz="13800" dirty="0" smtClean="0">
                <a:solidFill>
                  <a:schemeClr val="bg1"/>
                </a:solidFill>
                <a:latin typeface="Lowvetica" pitchFamily="2" charset="0"/>
              </a:rPr>
              <a:t>#700</a:t>
            </a:r>
            <a:endParaRPr lang="en-US" sz="8800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212836"/>
            <a:ext cx="89154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400" dirty="0" smtClean="0">
                <a:solidFill>
                  <a:schemeClr val="bg1"/>
                </a:solidFill>
                <a:latin typeface="AR BONNIE" panose="02000000000000000000" pitchFamily="2" charset="0"/>
              </a:rPr>
              <a:t>“ABIDE WITH ME”</a:t>
            </a:r>
            <a:endParaRPr lang="en-US" sz="15400" dirty="0">
              <a:solidFill>
                <a:schemeClr val="bg1"/>
              </a:solidFill>
              <a:latin typeface="AR BONNIE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57475" y="1352550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(verse 3 only)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06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0ECF8"/>
          </a:solidFill>
          <a:ln w="76200">
            <a:solidFill>
              <a:srgbClr val="9BB4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4300" y="133350"/>
            <a:ext cx="88773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Amatic SC" pitchFamily="2" charset="0"/>
              </a:rPr>
              <a:t>I  need  Thy  presence  every  passing  hour.</a:t>
            </a:r>
          </a:p>
          <a:p>
            <a:pPr algn="ctr"/>
            <a:endParaRPr lang="en-US" dirty="0" smtClean="0">
              <a:latin typeface="Amatic SC" pitchFamily="2" charset="0"/>
            </a:endParaRPr>
          </a:p>
          <a:p>
            <a:pPr algn="ctr"/>
            <a:r>
              <a:rPr lang="en-US" sz="5400" dirty="0" smtClean="0">
                <a:latin typeface="Amatic SC" pitchFamily="2" charset="0"/>
              </a:rPr>
              <a:t>What but thy grace can foil the tempter’s power</a:t>
            </a:r>
          </a:p>
          <a:p>
            <a:pPr algn="ctr"/>
            <a:endParaRPr lang="en-US" dirty="0" smtClean="0">
              <a:latin typeface="Amatic SC" pitchFamily="2" charset="0"/>
            </a:endParaRPr>
          </a:p>
          <a:p>
            <a:pPr algn="ctr"/>
            <a:r>
              <a:rPr lang="en-US" sz="5400" dirty="0" smtClean="0">
                <a:latin typeface="Amatic SC" pitchFamily="2" charset="0"/>
              </a:rPr>
              <a:t>Who, like  thyself, my guide  and  stay  can  be</a:t>
            </a:r>
          </a:p>
          <a:p>
            <a:pPr algn="ctr"/>
            <a:endParaRPr lang="en-US" dirty="0" smtClean="0">
              <a:latin typeface="Amatic SC" pitchFamily="2" charset="0"/>
            </a:endParaRPr>
          </a:p>
          <a:p>
            <a:pPr algn="ctr"/>
            <a:r>
              <a:rPr lang="en-US" sz="5400" dirty="0" smtClean="0">
                <a:latin typeface="Amatic SC" pitchFamily="2" charset="0"/>
              </a:rPr>
              <a:t>Through  cloud  and  sunshine, </a:t>
            </a:r>
          </a:p>
          <a:p>
            <a:pPr algn="ctr"/>
            <a:r>
              <a:rPr lang="en-US" sz="5400" dirty="0" smtClean="0">
                <a:latin typeface="Amatic SC" pitchFamily="2" charset="0"/>
              </a:rPr>
              <a:t>Lord,  abide  with  me.    </a:t>
            </a:r>
          </a:p>
        </p:txBody>
      </p:sp>
    </p:spTree>
    <p:extLst>
      <p:ext uri="{BB962C8B-B14F-4D97-AF65-F5344CB8AC3E}">
        <p14:creationId xmlns:p14="http://schemas.microsoft.com/office/powerpoint/2010/main" val="336698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200" y="-3"/>
            <a:ext cx="9220200" cy="5133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95250" y="2084457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r"/>
            <a:r>
              <a:rPr lang="en-US" sz="96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LillyBelle" pitchFamily="2" charset="-128"/>
                <a:cs typeface="LillyBelle" pitchFamily="2" charset="-128"/>
              </a:rPr>
              <a:t>Special</a:t>
            </a:r>
          </a:p>
          <a:p>
            <a:pPr algn="r"/>
            <a:r>
              <a:rPr lang="en-US" sz="96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LillyBelle" pitchFamily="2" charset="-128"/>
                <a:cs typeface="LillyBelle" pitchFamily="2" charset="-128"/>
              </a:rPr>
              <a:t>Announcement </a:t>
            </a:r>
            <a:endParaRPr lang="en-US" sz="96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7030A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LillyBelle" pitchFamily="2" charset="-128"/>
              <a:cs typeface="LillyBelle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142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00" y="0"/>
            <a:ext cx="8839199" cy="5143500"/>
          </a:xfrm>
          <a:prstGeom prst="rect">
            <a:avLst/>
          </a:prstGeom>
          <a:solidFill>
            <a:srgbClr val="DDD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04865" y="424977"/>
            <a:ext cx="6038851" cy="452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76751" y="632757"/>
            <a:ext cx="4667249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5400" dirty="0" smtClean="0">
                <a:latin typeface="Comic Sans MS" panose="030F0702030302020204" pitchFamily="66" charset="0"/>
              </a:rPr>
              <a:t>“Pastor Jim”</a:t>
            </a:r>
          </a:p>
          <a:p>
            <a:pPr algn="ctr">
              <a:spcAft>
                <a:spcPts val="1800"/>
              </a:spcAft>
            </a:pPr>
            <a:r>
              <a:rPr lang="en-US" sz="5400" dirty="0" smtClean="0">
                <a:latin typeface="Comic Sans MS" panose="030F0702030302020204" pitchFamily="66" charset="0"/>
              </a:rPr>
              <a:t>&amp; </a:t>
            </a:r>
          </a:p>
          <a:p>
            <a:pPr algn="ctr">
              <a:spcAft>
                <a:spcPts val="1800"/>
              </a:spcAft>
            </a:pPr>
            <a:r>
              <a:rPr lang="en-US" sz="5400" dirty="0" err="1" smtClean="0">
                <a:latin typeface="Comic Sans MS" panose="030F0702030302020204" pitchFamily="66" charset="0"/>
              </a:rPr>
              <a:t>Rebekkah</a:t>
            </a:r>
            <a:r>
              <a:rPr lang="en-US" sz="5400" dirty="0" smtClean="0"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n-US" sz="5400" dirty="0" err="1" smtClean="0">
                <a:latin typeface="Comic Sans MS" panose="030F0702030302020204" pitchFamily="66" charset="0"/>
              </a:rPr>
              <a:t>Shrimplin</a:t>
            </a:r>
            <a:endParaRPr lang="en-US" sz="5400" dirty="0"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2" y="-627340"/>
            <a:ext cx="4733924" cy="817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25" y="5001935"/>
            <a:ext cx="4733924" cy="590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47974" y="2266950"/>
            <a:ext cx="5143500" cy="5905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050" y="175557"/>
            <a:ext cx="8972549" cy="4792385"/>
          </a:xfrm>
          <a:prstGeom prst="rect">
            <a:avLst/>
          </a:prstGeom>
          <a:noFill/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9" idx="0"/>
            <a:endCxn id="9" idx="2"/>
          </p:cNvCxnSpPr>
          <p:nvPr/>
        </p:nvCxnSpPr>
        <p:spPr>
          <a:xfrm>
            <a:off x="4505325" y="175557"/>
            <a:ext cx="0" cy="4792385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084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Office Manager\Desktop\CJs FILE CABINET\CJ CLIP ART\SEASON-Spring\LENT - SPRING BACKGROUNDS\grass_22325ac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00050"/>
            <a:ext cx="99822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199" y="804684"/>
            <a:ext cx="8305801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138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D2CDD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LillyBelle" pitchFamily="2" charset="-128"/>
                <a:ea typeface="LillyBelle" pitchFamily="2" charset="-128"/>
                <a:cs typeface="LillyBelle" pitchFamily="2" charset="-128"/>
              </a:rPr>
              <a:t>Blessing</a:t>
            </a:r>
            <a:endParaRPr lang="en-US" sz="138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D2CDD9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LillyBelle" pitchFamily="2" charset="-128"/>
              <a:ea typeface="LillyBelle" pitchFamily="2" charset="-128"/>
              <a:cs typeface="LillyBelle" pitchFamily="2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3020675"/>
            <a:ext cx="701040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r"/>
            <a:r>
              <a:rPr lang="en-US" sz="880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4D395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LillyBelle" pitchFamily="2" charset="-128"/>
                <a:ea typeface="LillyBelle" pitchFamily="2" charset="-128"/>
                <a:cs typeface="LillyBelle" pitchFamily="2" charset="-128"/>
              </a:rPr>
              <a:t>&amp; Dismissal</a:t>
            </a:r>
            <a:endParaRPr lang="en-US" sz="88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C4D395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LillyBelle" pitchFamily="2" charset="-128"/>
              <a:ea typeface="LillyBelle" pitchFamily="2" charset="-128"/>
              <a:cs typeface="LillyBelle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628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8" y="14286"/>
            <a:ext cx="9124949" cy="50720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flipH="1">
            <a:off x="51509" y="4762"/>
            <a:ext cx="9143999" cy="5138738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1509" y="2080069"/>
            <a:ext cx="912662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Perpetua Titling MT" panose="02020502060505020804" pitchFamily="18" charset="0"/>
              </a:rPr>
              <a:t>POSTLUDE</a:t>
            </a:r>
            <a:endParaRPr lang="en-US" sz="124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Perpetua Titling MT" panose="020205020605050208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558" y="2086333"/>
            <a:ext cx="9126620" cy="20005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12400" b="1" dirty="0" smtClean="0">
                <a:ln>
                  <a:solidFill>
                    <a:srgbClr val="746787"/>
                  </a:solidFill>
                </a:ln>
                <a:solidFill>
                  <a:srgbClr val="ABA2B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erpetua Titling MT" panose="02020502060505020804" pitchFamily="18" charset="0"/>
              </a:rPr>
              <a:t>POSTLUDE</a:t>
            </a:r>
            <a:endParaRPr lang="en-US" sz="12400" b="1" dirty="0">
              <a:ln>
                <a:solidFill>
                  <a:srgbClr val="746787"/>
                </a:solidFill>
              </a:ln>
              <a:solidFill>
                <a:srgbClr val="ABA2B8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erpetua Titling MT" panose="020205020605050208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76674" y="133350"/>
            <a:ext cx="5181601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r"/>
            <a:r>
              <a:rPr lang="en-US" sz="5400" b="1" dirty="0" smtClean="0">
                <a:solidFill>
                  <a:srgbClr val="746787"/>
                </a:solidFill>
                <a:latin typeface="Amatic SC" pitchFamily="2" charset="0"/>
                <a:cs typeface="Times New Roman" panose="02020603050405020304" pitchFamily="18" charset="0"/>
              </a:rPr>
              <a:t>Kathy Dawson, pianist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95800" y="879740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5400" b="1" dirty="0" smtClean="0">
                <a:solidFill>
                  <a:srgbClr val="009999"/>
                </a:solidFill>
                <a:latin typeface="Amatic SC" pitchFamily="2" charset="0"/>
                <a:cs typeface="Times New Roman" panose="02020603050405020304" pitchFamily="18" charset="0"/>
              </a:rPr>
              <a:t>“Praise Him, Praise Him”</a:t>
            </a:r>
            <a:endParaRPr lang="en-US" sz="5400" b="1" dirty="0">
              <a:solidFill>
                <a:srgbClr val="009999"/>
              </a:solidFill>
              <a:latin typeface="Amatic SC" pitchFamily="2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89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lus/>
      </p:transition>
    </mc:Choice>
    <mc:Fallback xmlns="">
      <p:transition spd="slow">
        <p:plu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28600" y="-247650"/>
            <a:ext cx="9372600" cy="5391150"/>
            <a:chOff x="-228600" y="-247650"/>
            <a:chExt cx="9372600" cy="5391150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9BB44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228600" y="-247650"/>
              <a:ext cx="9144000" cy="5181600"/>
            </a:xfrm>
            <a:prstGeom prst="rect">
              <a:avLst/>
            </a:prstGeom>
            <a:solidFill>
              <a:srgbClr val="ABA2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276225" y="438150"/>
            <a:ext cx="851535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>
                <a:latin typeface="Bodoni MT Black" panose="02070A03080606020203" pitchFamily="18" charset="0"/>
              </a:rPr>
              <a:t>PEOPLE</a:t>
            </a:r>
            <a:r>
              <a:rPr lang="en-US" sz="6600" dirty="0" smtClean="0">
                <a:latin typeface="Bodoni MT Black" panose="02070A03080606020203" pitchFamily="18" charset="0"/>
              </a:rPr>
              <a:t>:</a:t>
            </a:r>
          </a:p>
          <a:p>
            <a:endParaRPr lang="en-US" sz="1600" dirty="0">
              <a:latin typeface="Bodoni MT Black" panose="02070A03080606020203" pitchFamily="18" charset="0"/>
            </a:endParaRPr>
          </a:p>
          <a:p>
            <a:r>
              <a:rPr lang="en-US" sz="6600" dirty="0"/>
              <a:t>    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Let us worship God.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88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9111</TotalTime>
  <Words>980</Words>
  <Application>Microsoft Office PowerPoint</Application>
  <PresentationFormat>On-screen Show (16:9)</PresentationFormat>
  <Paragraphs>279</Paragraphs>
  <Slides>88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8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Great is thy faithfulness, O God my father;       there is no shadow of turning with thee;         Thou changest not,  thy compassions, they fail not;     as thou has been, thou for ever wilt be.</vt:lpstr>
      <vt:lpstr>Great is thy faithfulness! Great is thy faithfulness! Morning by morning  new mercies I see;</vt:lpstr>
      <vt:lpstr>All I have needed thy hand hath provided; great is thy faithfulness, Lord, unto me!</vt:lpstr>
      <vt:lpstr>Summer &amp; winter &amp; springtime &amp; harvest, sun, moon, &amp; stars in their courses above     join with all nature in manifold witness     to thy great faithfulness, mercy &amp; love.</vt:lpstr>
      <vt:lpstr>Great is thy faithfulness! Great is thy faithfulness! Morning by morning  new mercies I see;</vt:lpstr>
      <vt:lpstr>All I have needed thy hand hath provided; great is thy faithfulness, Lord, unto me!</vt:lpstr>
      <vt:lpstr>Pardon for sin &amp; a peace that endureth,        thine own dear presence to cheer&amp; to guide;         Strength for today  and bright hope for tomorrow,        blessings all mine, with 10,000 beside!</vt:lpstr>
      <vt:lpstr>Great is thy faithfulness! Great is thy faithfulness! Morning by morning  new mercies I see;</vt:lpstr>
      <vt:lpstr>All I have needed thy hand hath provided; great is thy faithfulness, Lord, unto me!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Farwell Brunch Potluck for Pastor Ron &amp; Pastor Nikki</dc:title>
  <dc:creator>Office Manager</dc:creator>
  <cp:lastModifiedBy>Office Manager</cp:lastModifiedBy>
  <cp:revision>1166</cp:revision>
  <dcterms:created xsi:type="dcterms:W3CDTF">2018-06-07T15:56:17Z</dcterms:created>
  <dcterms:modified xsi:type="dcterms:W3CDTF">2024-04-13T01:09:55Z</dcterms:modified>
</cp:coreProperties>
</file>