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96" r:id="rId2"/>
    <p:sldId id="523" r:id="rId3"/>
    <p:sldId id="398" r:id="rId4"/>
    <p:sldId id="400" r:id="rId5"/>
    <p:sldId id="401" r:id="rId6"/>
    <p:sldId id="402" r:id="rId7"/>
    <p:sldId id="405" r:id="rId8"/>
    <p:sldId id="404" r:id="rId9"/>
    <p:sldId id="406" r:id="rId10"/>
    <p:sldId id="659" r:id="rId11"/>
    <p:sldId id="660" r:id="rId12"/>
    <p:sldId id="654" r:id="rId13"/>
    <p:sldId id="526" r:id="rId14"/>
    <p:sldId id="529" r:id="rId15"/>
    <p:sldId id="630" r:id="rId16"/>
    <p:sldId id="661" r:id="rId17"/>
    <p:sldId id="633" r:id="rId18"/>
    <p:sldId id="662" r:id="rId19"/>
    <p:sldId id="399" r:id="rId20"/>
    <p:sldId id="426" r:id="rId21"/>
    <p:sldId id="512" r:id="rId22"/>
    <p:sldId id="663" r:id="rId23"/>
    <p:sldId id="664" r:id="rId24"/>
    <p:sldId id="665" r:id="rId25"/>
    <p:sldId id="666" r:id="rId26"/>
    <p:sldId id="667" r:id="rId27"/>
    <p:sldId id="668" r:id="rId28"/>
    <p:sldId id="669" r:id="rId29"/>
    <p:sldId id="670" r:id="rId30"/>
    <p:sldId id="671" r:id="rId31"/>
    <p:sldId id="672" r:id="rId32"/>
    <p:sldId id="460" r:id="rId33"/>
    <p:sldId id="673" r:id="rId34"/>
    <p:sldId id="424" r:id="rId35"/>
    <p:sldId id="420" r:id="rId36"/>
    <p:sldId id="497" r:id="rId37"/>
    <p:sldId id="498" r:id="rId38"/>
    <p:sldId id="499" r:id="rId39"/>
    <p:sldId id="500" r:id="rId40"/>
    <p:sldId id="501" r:id="rId41"/>
    <p:sldId id="502" r:id="rId42"/>
    <p:sldId id="503" r:id="rId43"/>
    <p:sldId id="504" r:id="rId44"/>
    <p:sldId id="505" r:id="rId45"/>
    <p:sldId id="506" r:id="rId46"/>
    <p:sldId id="507" r:id="rId47"/>
    <p:sldId id="508" r:id="rId48"/>
    <p:sldId id="509" r:id="rId49"/>
    <p:sldId id="510" r:id="rId50"/>
    <p:sldId id="511" r:id="rId51"/>
    <p:sldId id="452" r:id="rId52"/>
    <p:sldId id="453" r:id="rId53"/>
    <p:sldId id="674" r:id="rId54"/>
    <p:sldId id="457" r:id="rId55"/>
    <p:sldId id="495" r:id="rId5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746787"/>
    <a:srgbClr val="FF6600"/>
    <a:srgbClr val="000000"/>
    <a:srgbClr val="734E7A"/>
    <a:srgbClr val="885D91"/>
    <a:srgbClr val="4F465C"/>
    <a:srgbClr val="728537"/>
    <a:srgbClr val="DDDAE2"/>
    <a:srgbClr val="829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439" autoAdjust="0"/>
  </p:normalViewPr>
  <p:slideViewPr>
    <p:cSldViewPr>
      <p:cViewPr>
        <p:scale>
          <a:sx n="100" d="100"/>
          <a:sy n="100" d="100"/>
        </p:scale>
        <p:origin x="-1530" y="-7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8A91-39AF-4C12-9EB7-12BF09FECD08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1D34-3B82-4B46-A3CB-605AC9662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58A-8065-4DB3-BDD7-51F3FDB9D72D}" type="datetimeFigureOut">
              <a:rPr lang="en-US" smtClean="0"/>
              <a:t>04/19/2024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ffice Manager\Desktop\CJs FILE CABINET\CJ CLIP ART\SEASON-Spring\LENT - SPRING BACKGROUNDS\grass_22325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56915"/>
            <a:ext cx="91821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629150"/>
            <a:ext cx="95250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4648200" y="44356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chitects Daughter" panose="02000505000000020004" pitchFamily="2" charset="0"/>
              </a:rPr>
              <a:t>April 21, 2024</a:t>
            </a:r>
            <a:endParaRPr lang="en-US" sz="4000" dirty="0">
              <a:latin typeface="Architects Daught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467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209550"/>
            <a:ext cx="9144000" cy="5143500"/>
          </a:xfrm>
          <a:prstGeom prst="rect">
            <a:avLst/>
          </a:prstGeom>
          <a:solidFill>
            <a:srgbClr val="9BB4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61950"/>
            <a:ext cx="86106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6600" dirty="0" smtClean="0">
                <a:latin typeface="Bodoni MT Black" panose="02070A03080606020203" pitchFamily="18" charset="0"/>
              </a:rPr>
              <a:t>LITURGIST: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Praise be to God who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has blessed us in so 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many ways.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28600" y="-247650"/>
            <a:ext cx="9372600" cy="5391150"/>
            <a:chOff x="-228600" y="-247650"/>
            <a:chExt cx="9372600" cy="539115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9BB4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228600" y="-247650"/>
              <a:ext cx="9144000" cy="5181600"/>
            </a:xfrm>
            <a:prstGeom prst="rect">
              <a:avLst/>
            </a:prstGeom>
            <a:solidFill>
              <a:srgbClr val="ABA2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266700" y="49828"/>
            <a:ext cx="85153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Bodoni MT Black" panose="02070A03080606020203" pitchFamily="18" charset="0"/>
              </a:rPr>
              <a:t>PEOPLE</a:t>
            </a:r>
            <a:r>
              <a:rPr lang="en-US" sz="6600" dirty="0" smtClean="0">
                <a:latin typeface="Bodoni MT Black" panose="02070A03080606020203" pitchFamily="18" charset="0"/>
              </a:rPr>
              <a:t>:</a:t>
            </a:r>
            <a:endParaRPr lang="en-US" sz="1600" dirty="0">
              <a:latin typeface="Bodoni MT Black" panose="02070A03080606020203" pitchFamily="18" charset="0"/>
            </a:endParaRPr>
          </a:p>
          <a:p>
            <a:r>
              <a:rPr lang="en-US" sz="6600" dirty="0"/>
              <a:t> </a:t>
            </a:r>
            <a:r>
              <a:rPr lang="en-US" sz="6600" dirty="0" smtClean="0"/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be to God who   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calls us His children &amp;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pours  out  abundant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blessings upon us.  Amen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-381000" y="-400050"/>
            <a:ext cx="9906000" cy="59436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1434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28537"/>
                </a:solidFill>
                <a:latin typeface="Architects Daughter" panose="02000505000000020004" pitchFamily="2" charset="0"/>
              </a:rPr>
              <a:t>CHOIR ANTHEM</a:t>
            </a:r>
            <a:endParaRPr lang="en-US" sz="3200" b="1" dirty="0">
              <a:solidFill>
                <a:srgbClr val="728537"/>
              </a:solidFill>
              <a:latin typeface="Architects Daughter" panose="02000505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85950"/>
            <a:ext cx="7162800" cy="27392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spcAft>
                <a:spcPts val="2400"/>
              </a:spcAft>
            </a:pPr>
            <a:r>
              <a:rPr lang="en-US" sz="6600" dirty="0" smtClean="0">
                <a:ln>
                  <a:solidFill>
                    <a:srgbClr val="728537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una" pitchFamily="2" charset="0"/>
              </a:rPr>
              <a:t>“Soon &amp;</a:t>
            </a:r>
          </a:p>
          <a:p>
            <a:pPr algn="ctr">
              <a:spcBef>
                <a:spcPts val="2400"/>
              </a:spcBef>
            </a:pPr>
            <a:r>
              <a:rPr lang="en-US" sz="6600" dirty="0" smtClean="0">
                <a:ln>
                  <a:solidFill>
                    <a:srgbClr val="728537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una" pitchFamily="2" charset="0"/>
              </a:rPr>
              <a:t>Very Soon”</a:t>
            </a:r>
            <a:endParaRPr lang="en-US" sz="6600" dirty="0">
              <a:ln>
                <a:solidFill>
                  <a:srgbClr val="728537"/>
                </a:solidFill>
              </a:ln>
              <a:solidFill>
                <a:srgbClr val="74678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u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1119"/>
          </a:xfrm>
          <a:prstGeom prst="rect">
            <a:avLst/>
          </a:prstGeom>
          <a:solidFill>
            <a:srgbClr val="D5D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728"/>
            <a:ext cx="9144000" cy="5147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4882"/>
            <a:ext cx="4011288" cy="4695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7347" y="0"/>
            <a:ext cx="6833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6600"/>
                </a:solidFill>
                <a:latin typeface="KG True Colors" panose="02000506000000020003" pitchFamily="2" charset="0"/>
              </a:rPr>
              <a:t>CHILDREN’S</a:t>
            </a:r>
            <a:endParaRPr lang="en-US" sz="9600" b="1" dirty="0">
              <a:solidFill>
                <a:srgbClr val="FF6600"/>
              </a:solidFill>
              <a:latin typeface="KG True Colors" panose="02000506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350585"/>
            <a:ext cx="4763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KG True Colors" panose="02000506000000020003" pitchFamily="2" charset="0"/>
              </a:rPr>
              <a:t>Blessing</a:t>
            </a:r>
            <a:endParaRPr lang="en-US" sz="9600" b="1" dirty="0">
              <a:solidFill>
                <a:srgbClr val="7030A0"/>
              </a:solidFill>
              <a:latin typeface="KG True Colors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3688" y="340995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6699"/>
                </a:solidFill>
                <a:latin typeface="KG True Colors" panose="02000506000000020003" pitchFamily="2" charset="0"/>
              </a:rPr>
              <a:t>Dismissal</a:t>
            </a:r>
            <a:endParaRPr lang="en-US" sz="9600" b="1" dirty="0">
              <a:solidFill>
                <a:srgbClr val="006699"/>
              </a:solidFill>
              <a:latin typeface="KG True Colors" panose="02000506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3688" y="241935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latin typeface="KG True Colors" panose="02000506000000020003" pitchFamily="2" charset="0"/>
              </a:rPr>
              <a:t>&amp;</a:t>
            </a:r>
            <a:endParaRPr lang="en-US" sz="9600" b="1" dirty="0">
              <a:solidFill>
                <a:schemeClr val="tx2"/>
              </a:solidFill>
              <a:latin typeface="KG True Colors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00050"/>
            <a:ext cx="9982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375" y="-400050"/>
            <a:ext cx="845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Lowvetica" pitchFamily="2" charset="0"/>
              </a:rPr>
              <a:t>HYMN </a:t>
            </a:r>
            <a:r>
              <a:rPr lang="en-US" sz="13800" dirty="0" smtClean="0">
                <a:solidFill>
                  <a:schemeClr val="bg1"/>
                </a:solidFill>
                <a:latin typeface="Lowvetica" pitchFamily="2" charset="0"/>
              </a:rPr>
              <a:t>#539</a:t>
            </a:r>
            <a:endParaRPr lang="en-US" sz="88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5" y="196215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rchitects Daughter" panose="02000505000000020004" pitchFamily="2" charset="0"/>
              </a:rPr>
              <a:t>“O Spirit of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Architects Daughter" panose="02000505000000020004" pitchFamily="2" charset="0"/>
              </a:rPr>
              <a:t>the Living God”</a:t>
            </a:r>
            <a:endParaRPr lang="en-US" sz="7200" dirty="0">
              <a:solidFill>
                <a:schemeClr val="bg1"/>
              </a:solidFill>
              <a:latin typeface="Architects Daughter" panose="02000505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417195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Vs. 1 &amp; 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76250"/>
            <a:ext cx="10363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950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O Spirit of the living God,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thou light and fire divine,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descend upon thy church once more, 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and make it truly thine.</a:t>
            </a:r>
            <a:endParaRPr lang="en-US" dirty="0">
              <a:solidFill>
                <a:schemeClr val="bg1"/>
              </a:solidFill>
              <a:latin typeface="Shadows Into Light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90525"/>
            <a:ext cx="36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735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chitects Daughter" panose="02000505000000020004" pitchFamily="2" charset="0"/>
              </a:rPr>
              <a:t>Verse 1:</a:t>
            </a:r>
            <a:endParaRPr lang="en-US" sz="3600" dirty="0">
              <a:latin typeface="Architects Daught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76250"/>
            <a:ext cx="10363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Fill it with love and joy and power,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with righteousness and peace;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till Christ shall dwell in human hearts,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and sin and sorrow cease.</a:t>
            </a:r>
            <a:endParaRPr lang="en-US" dirty="0">
              <a:solidFill>
                <a:schemeClr val="bg1"/>
              </a:solidFill>
              <a:latin typeface="Shadows Into Light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90525"/>
            <a:ext cx="36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76250"/>
            <a:ext cx="10363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61950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So shall we know the power of Christ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who came this world to save;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so shall we rise with </a:t>
            </a: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Him </a:t>
            </a: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to life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which soars beyond the grave;</a:t>
            </a:r>
            <a:endParaRPr lang="en-US" dirty="0">
              <a:solidFill>
                <a:schemeClr val="bg1"/>
              </a:solidFill>
              <a:latin typeface="Shadows Into Light" panose="02000506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735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chitects Daughter" panose="02000505000000020004" pitchFamily="2" charset="0"/>
              </a:rPr>
              <a:t>Verse 4:</a:t>
            </a:r>
            <a:endParaRPr lang="en-US" sz="3600" dirty="0">
              <a:latin typeface="Architects Daught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76250"/>
            <a:ext cx="10363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61950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And earth shall win true holiness,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which makes thy children whole;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till, </a:t>
            </a: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per-</a:t>
            </a:r>
            <a:r>
              <a:rPr lang="en-US" dirty="0" err="1" smtClean="0">
                <a:solidFill>
                  <a:schemeClr val="bg1"/>
                </a:solidFill>
                <a:latin typeface="Shadows Into Light" panose="02000506000000020004" pitchFamily="2" charset="0"/>
              </a:rPr>
              <a:t>fec</a:t>
            </a: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-ted </a:t>
            </a: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by thee, we reach</a:t>
            </a:r>
            <a:b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creation’s glorious goal!</a:t>
            </a:r>
            <a:endParaRPr lang="en-US" dirty="0">
              <a:solidFill>
                <a:schemeClr val="bg1"/>
              </a:solidFill>
              <a:latin typeface="Shadows Into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ffice Manager\Desktop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819150"/>
            <a:ext cx="6477000" cy="20159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2500" dirty="0" smtClean="0">
                <a:ln>
                  <a:solidFill>
                    <a:srgbClr val="746787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Opening</a:t>
            </a:r>
            <a:r>
              <a:rPr lang="en-US" sz="12500" dirty="0" smtClean="0">
                <a:solidFill>
                  <a:schemeClr val="bg1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2571750"/>
            <a:ext cx="5943600" cy="2292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2500" dirty="0" smtClean="0">
                <a:ln>
                  <a:solidFill>
                    <a:srgbClr val="746787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Prayer</a:t>
            </a:r>
            <a:endParaRPr lang="en-US" sz="12500" dirty="0">
              <a:ln>
                <a:solidFill>
                  <a:srgbClr val="746787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75104"/>
            <a:ext cx="3362325" cy="4143375"/>
          </a:xfrm>
          <a:prstGeom prst="rect">
            <a:avLst/>
          </a:prstGeom>
          <a:effectLst>
            <a:softEdge rad="889000"/>
          </a:effectLst>
        </p:spPr>
      </p:pic>
    </p:spTree>
    <p:extLst>
      <p:ext uri="{BB962C8B-B14F-4D97-AF65-F5344CB8AC3E}">
        <p14:creationId xmlns:p14="http://schemas.microsoft.com/office/powerpoint/2010/main" val="29502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" y="14286"/>
            <a:ext cx="9124949" cy="5072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1509" y="4762"/>
            <a:ext cx="9143999" cy="513873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509" y="2080069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PRELUDE</a:t>
            </a:r>
            <a:endParaRPr lang="en-US" sz="1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83" y="2038350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2400" b="1" dirty="0" smtClean="0">
                <a:ln>
                  <a:solidFill>
                    <a:srgbClr val="746787"/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PRELUDE</a:t>
            </a:r>
            <a:endParaRPr lang="en-US" sz="12400" b="1" dirty="0">
              <a:ln>
                <a:solidFill>
                  <a:srgbClr val="746787"/>
                </a:solidFill>
              </a:ln>
              <a:solidFill>
                <a:srgbClr val="ABA2B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5969" y="133350"/>
            <a:ext cx="51816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5400" b="1" dirty="0" smtClean="0">
                <a:solidFill>
                  <a:srgbClr val="746787"/>
                </a:solidFill>
                <a:latin typeface="Amatic SC" pitchFamily="2" charset="0"/>
                <a:cs typeface="Times New Roman" panose="02020603050405020304" pitchFamily="18" charset="0"/>
              </a:rPr>
              <a:t>Tom Luther, organist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879740"/>
            <a:ext cx="4419600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solidFill>
                  <a:srgbClr val="009999"/>
                </a:solidFill>
                <a:latin typeface="Amatic SC" pitchFamily="2" charset="0"/>
                <a:cs typeface="Times New Roman" panose="02020603050405020304" pitchFamily="18" charset="0"/>
              </a:rPr>
              <a:t>“Above All”</a:t>
            </a:r>
            <a:endParaRPr lang="en-US" sz="6000" b="1" dirty="0">
              <a:solidFill>
                <a:srgbClr val="009999"/>
              </a:solidFill>
              <a:latin typeface="Amatic SC" pitchFamily="2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67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5242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BB44A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Scripture </a:t>
            </a:r>
            <a:r>
              <a:rPr lang="en-US" sz="8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BB44A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Readings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7150" y="180975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Papyrus" panose="03070502060502030205" pitchFamily="66" charset="0"/>
              </a:rPr>
              <a:t>Numbers 13:25-33  &amp;  14:24</a:t>
            </a:r>
            <a:endParaRPr lang="en-US" sz="5400" b="1" dirty="0">
              <a:latin typeface="Papyrus" panose="03070502060502030205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" y="1905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of forty days they returned from spying out the </a:t>
            </a: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&amp; they 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to Moses </a:t>
            </a: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Aaron &amp; to 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congregation of the Israelites in the wilderness of </a:t>
            </a:r>
            <a:r>
              <a:rPr lang="en-US" sz="5400" dirty="0" err="1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at Kadesh; </a:t>
            </a:r>
          </a:p>
        </p:txBody>
      </p:sp>
    </p:spTree>
    <p:extLst>
      <p:ext uri="{BB962C8B-B14F-4D97-AF65-F5344CB8AC3E}">
        <p14:creationId xmlns:p14="http://schemas.microsoft.com/office/powerpoint/2010/main" val="10011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" y="0"/>
            <a:ext cx="899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 back word to them and to all the </a:t>
            </a: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congregation,</a:t>
            </a:r>
          </a:p>
          <a:p>
            <a:pPr algn="ctr"/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</a:t>
            </a: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</a:p>
          <a:p>
            <a:pPr algn="ctr"/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 of the land.  </a:t>
            </a:r>
            <a:endParaRPr lang="en-US" sz="5400" dirty="0" smtClean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600"/>
              </a:spcBef>
            </a:pP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told him</a:t>
            </a: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 . . </a:t>
            </a:r>
            <a:endParaRPr lang="en-US" sz="5400" dirty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" y="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came to the land to which you sent us; it flows with milk and honey, and this is its fruit.  Yet the people who live in the land are strong, and the towns are fortified and very large; </a:t>
            </a:r>
            <a:endParaRPr lang="en-US" sz="5400" dirty="0">
              <a:solidFill>
                <a:srgbClr val="885D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" y="514350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besides, we saw the descendants of </a:t>
            </a:r>
            <a:r>
              <a:rPr lang="en-US" sz="5400" i="1" dirty="0" err="1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there.  </a:t>
            </a:r>
            <a:endParaRPr lang="en-US" sz="5400" i="1" dirty="0" smtClean="0">
              <a:solidFill>
                <a:srgbClr val="885D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</a:pPr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Amalekites live </a:t>
            </a:r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pPr algn="ctr"/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of the </a:t>
            </a:r>
            <a:r>
              <a:rPr lang="en-US" sz="5400" i="1" dirty="0" err="1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Negeb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5400" dirty="0">
              <a:solidFill>
                <a:srgbClr val="885D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" y="279171"/>
            <a:ext cx="8991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Hittites, the </a:t>
            </a:r>
            <a:r>
              <a:rPr lang="en-US" sz="5400" i="1" dirty="0" err="1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Jebusites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Amorites</a:t>
            </a:r>
          </a:p>
          <a:p>
            <a:pPr algn="ctr"/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hill country; </a:t>
            </a:r>
            <a:endParaRPr lang="en-US" sz="5400" i="1" dirty="0" smtClean="0">
              <a:solidFill>
                <a:srgbClr val="885D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400"/>
              </a:spcBef>
            </a:pPr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Canaanites live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sea, and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the Jordan</a:t>
            </a:r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  <a:endParaRPr lang="en-US" sz="5400" dirty="0">
              <a:solidFill>
                <a:srgbClr val="885D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" y="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Caleb quieted the people before Moses, and said, </a:t>
            </a:r>
            <a:endParaRPr lang="en-US" sz="5400" dirty="0" smtClean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i="1" dirty="0" smtClean="0">
                <a:solidFill>
                  <a:srgbClr val="728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5400" i="1" dirty="0">
                <a:solidFill>
                  <a:srgbClr val="728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go up at </a:t>
            </a:r>
            <a:r>
              <a:rPr lang="en-US" sz="5400" i="1" dirty="0" smtClean="0">
                <a:solidFill>
                  <a:srgbClr val="728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</a:p>
          <a:p>
            <a:pPr algn="ctr"/>
            <a:r>
              <a:rPr lang="en-US" sz="5400" i="1" dirty="0" smtClean="0">
                <a:solidFill>
                  <a:srgbClr val="728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i="1" dirty="0">
                <a:solidFill>
                  <a:srgbClr val="728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occupy </a:t>
            </a:r>
            <a:r>
              <a:rPr lang="en-US" sz="5400" i="1" dirty="0" smtClean="0">
                <a:solidFill>
                  <a:srgbClr val="728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it,</a:t>
            </a:r>
          </a:p>
          <a:p>
            <a:pPr algn="ctr"/>
            <a:r>
              <a:rPr lang="en-US" sz="5400" i="1" dirty="0" smtClean="0">
                <a:solidFill>
                  <a:srgbClr val="728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5400" i="1" dirty="0">
                <a:solidFill>
                  <a:srgbClr val="728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well able to overcome it</a:t>
            </a:r>
            <a:r>
              <a:rPr lang="en-US" sz="5400" i="1" dirty="0" smtClean="0">
                <a:solidFill>
                  <a:srgbClr val="7285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  <a:endParaRPr lang="en-US" sz="5400" dirty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" y="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men who had gone up with him said, </a:t>
            </a:r>
            <a:endParaRPr lang="en-US" sz="5400" dirty="0" smtClean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not able to go up </a:t>
            </a:r>
            <a:endParaRPr lang="en-US" sz="5400" i="1" dirty="0" smtClean="0">
              <a:solidFill>
                <a:srgbClr val="885D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people,</a:t>
            </a:r>
          </a:p>
          <a:p>
            <a:pPr algn="ctr"/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</a:t>
            </a:r>
          </a:p>
          <a:p>
            <a:pPr algn="ctr"/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</a:t>
            </a:r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  <a:endParaRPr lang="en-US" sz="5400" dirty="0">
              <a:solidFill>
                <a:srgbClr val="885D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" y="285750"/>
            <a:ext cx="8991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brought to the Israelites </a:t>
            </a:r>
            <a:endParaRPr lang="en-US" sz="5400" dirty="0" smtClean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 </a:t>
            </a:r>
            <a:r>
              <a:rPr lang="en-US" sz="5400" dirty="0" err="1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unfavourable</a:t>
            </a: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  of  the </a:t>
            </a:r>
            <a:endParaRPr lang="en-US" sz="5400" dirty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 that  they  had  spied  out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5400" dirty="0" smtClean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r>
              <a:rPr lang="en-US" sz="5400" dirty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  <a:endParaRPr lang="en-US" sz="5400" i="1" dirty="0">
              <a:solidFill>
                <a:srgbClr val="885D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75" y="433059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‘The land that we have gone through as spies is a land that devours its inhabitants; </a:t>
            </a:r>
          </a:p>
          <a:p>
            <a:pPr algn="ctr"/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people that we saw in it are of great size.  </a:t>
            </a:r>
          </a:p>
        </p:txBody>
      </p:sp>
    </p:spTree>
    <p:extLst>
      <p:ext uri="{BB962C8B-B14F-4D97-AF65-F5344CB8AC3E}">
        <p14:creationId xmlns:p14="http://schemas.microsoft.com/office/powerpoint/2010/main" val="2690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ffice Manager\Desktop\CJs FILE CABINET\CJ CLIP ART\SEASON-Spring\LENT - SPRING BACKGROUNDS\grass_22325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7150"/>
            <a:ext cx="8991600" cy="50292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-17145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i="1" dirty="0" smtClean="0">
                <a:latin typeface="Gabriola" panose="04040605051002020D02" pitchFamily="82" charset="0"/>
              </a:rPr>
              <a:t>(</a:t>
            </a:r>
            <a:r>
              <a:rPr lang="en-US" sz="5400" i="1" dirty="0" smtClean="0">
                <a:latin typeface="Gabriola" panose="04040605051002020D02" pitchFamily="82" charset="0"/>
              </a:rPr>
              <a:t>read responsively)</a:t>
            </a:r>
            <a:endParaRPr lang="en-US" sz="4400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anose="04040605051002020D02" pitchFamily="8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4775" y="1047750"/>
            <a:ext cx="9001125" cy="4239339"/>
            <a:chOff x="85725" y="199668"/>
            <a:chExt cx="9001125" cy="4239339"/>
          </a:xfrm>
        </p:grpSpPr>
        <p:sp>
          <p:nvSpPr>
            <p:cNvPr id="12" name="TextBox 11"/>
            <p:cNvSpPr txBox="1"/>
            <p:nvPr/>
          </p:nvSpPr>
          <p:spPr>
            <a:xfrm>
              <a:off x="85725" y="199668"/>
              <a:ext cx="89916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5000" b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D2CDD9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Call to</a:t>
              </a:r>
              <a:endParaRPr lang="en-US" sz="15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D2CDD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250" y="2038350"/>
              <a:ext cx="89916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5000" b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D2CDD9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Worship</a:t>
              </a:r>
              <a:endParaRPr lang="en-US" sz="15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D2CDD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70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" y="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 saw the Nephilim (the </a:t>
            </a:r>
            <a:r>
              <a:rPr lang="en-US" sz="5400" i="1" dirty="0" err="1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Anakites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from the Nephilim); </a:t>
            </a:r>
          </a:p>
          <a:p>
            <a:pPr algn="ctr"/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i="1" dirty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ourselves we seemed like grasshoppers, and so we seemed to them</a:t>
            </a:r>
            <a:r>
              <a:rPr lang="en-US" sz="5400" i="1" dirty="0" smtClean="0">
                <a:solidFill>
                  <a:srgbClr val="885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40419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" y="0"/>
            <a:ext cx="899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734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5400" dirty="0">
                <a:solidFill>
                  <a:srgbClr val="734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servant Caleb, because he has a different spirit and has followed me </a:t>
            </a:r>
            <a:r>
              <a:rPr lang="en-US" sz="5400" b="1" dirty="0">
                <a:solidFill>
                  <a:srgbClr val="734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wholeheartedly,</a:t>
            </a:r>
            <a:r>
              <a:rPr lang="en-US" sz="5400" dirty="0">
                <a:solidFill>
                  <a:srgbClr val="734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 smtClean="0">
              <a:solidFill>
                <a:srgbClr val="734E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rgbClr val="734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5400" dirty="0">
                <a:solidFill>
                  <a:srgbClr val="734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bring into the land into which he went, &amp; his descendants shall possess it.</a:t>
            </a:r>
          </a:p>
          <a:p>
            <a:pPr algn="ctr"/>
            <a:endParaRPr lang="en-US" sz="5400" i="1" dirty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6200" y="57150"/>
            <a:ext cx="8991600" cy="4953000"/>
          </a:xfrm>
          <a:prstGeom prst="rect">
            <a:avLst/>
          </a:prstGeom>
          <a:solidFill>
            <a:srgbClr val="746787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525F2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2875" y="128066"/>
            <a:ext cx="8858249" cy="4811167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 bwMode="auto">
          <a:xfrm>
            <a:off x="133350" y="514350"/>
            <a:ext cx="8934450" cy="38779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en-US" sz="6000" b="1" dirty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L: </a:t>
            </a:r>
            <a:r>
              <a:rPr lang="en-US" sz="6000" b="1" dirty="0" smtClean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6000" b="1" dirty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word of God</a:t>
            </a:r>
          </a:p>
          <a:p>
            <a:pPr>
              <a:defRPr/>
            </a:pPr>
            <a:r>
              <a:rPr lang="en-US" sz="6000" b="1" dirty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smtClean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6000" b="1" dirty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people of God.</a:t>
            </a:r>
          </a:p>
          <a:p>
            <a:pPr algn="ctr">
              <a:defRPr/>
            </a:pP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60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7B6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P: </a:t>
            </a:r>
            <a:r>
              <a:rPr lang="en-US" sz="66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7B6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r>
              <a:rPr lang="en-US" sz="6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7B6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to God.</a:t>
            </a:r>
          </a:p>
        </p:txBody>
      </p:sp>
    </p:spTree>
    <p:extLst>
      <p:ext uri="{BB962C8B-B14F-4D97-AF65-F5344CB8AC3E}">
        <p14:creationId xmlns:p14="http://schemas.microsoft.com/office/powerpoint/2010/main" val="35338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200" y="-2"/>
            <a:ext cx="9220200" cy="5133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5250" y="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2973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illyBelle" pitchFamily="2" charset="-128"/>
                <a:cs typeface="Times New Roman" panose="02020603050405020304" pitchFamily="18" charset="0"/>
              </a:rPr>
              <a:t>The</a:t>
            </a:r>
            <a:r>
              <a:rPr lang="en-US" sz="9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2973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illyBelle" pitchFamily="2" charset="-128"/>
                <a:cs typeface="Times New Roman" panose="02020603050405020304" pitchFamily="18" charset="0"/>
              </a:rPr>
              <a:t> BLESSING</a:t>
            </a:r>
            <a:r>
              <a:rPr lang="en-US" sz="8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2973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14300" y="1200150"/>
            <a:ext cx="9210675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2973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illyBelle" pitchFamily="2" charset="-128"/>
                <a:cs typeface="Times New Roman" panose="02020603050405020304" pitchFamily="18" charset="0"/>
              </a:rPr>
              <a:t>of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95250" y="3213705"/>
            <a:ext cx="9220200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3800" b="1" dirty="0">
                <a:ln>
                  <a:solidFill>
                    <a:srgbClr val="746787"/>
                  </a:solidFill>
                </a:ln>
                <a:solidFill>
                  <a:srgbClr val="FF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illyBelle" pitchFamily="2" charset="-128"/>
                <a:cs typeface="Times New Roman" panose="02020603050405020304" pitchFamily="18" charset="0"/>
              </a:rPr>
              <a:t>FAITH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26695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Wholehearted</a:t>
            </a:r>
            <a:endParaRPr lang="en-US" sz="9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2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81600"/>
          </a:xfrm>
          <a:prstGeom prst="rect">
            <a:avLst/>
          </a:prstGeom>
          <a:solidFill>
            <a:srgbClr val="9BB44A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38570"/>
            <a:ext cx="6220968" cy="4123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33350"/>
            <a:ext cx="8763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EB"/>
                </a:solidFill>
                <a:latin typeface="AR CENA" panose="02000000000000000000" pitchFamily="2" charset="0"/>
              </a:rPr>
              <a:t>As the piano plays,  </a:t>
            </a:r>
          </a:p>
          <a:p>
            <a:r>
              <a:rPr lang="en-US" sz="4800" dirty="0">
                <a:solidFill>
                  <a:srgbClr val="FFFFEB"/>
                </a:solidFill>
                <a:latin typeface="AR CENA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FFEB"/>
                </a:solidFill>
                <a:latin typeface="AR CENA" panose="02000000000000000000" pitchFamily="2" charset="0"/>
              </a:rPr>
              <a:t>  TITHES &amp; OFFERINGS  may be placed  	  in the plates at either</a:t>
            </a:r>
            <a:r>
              <a:rPr lang="en-US" sz="4800" dirty="0">
                <a:solidFill>
                  <a:srgbClr val="FFFFEB"/>
                </a:solidFill>
                <a:latin typeface="AR CENA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FFEB"/>
                </a:solidFill>
                <a:latin typeface="AR CENA" panose="02000000000000000000" pitchFamily="2" charset="0"/>
              </a:rPr>
              <a:t>the front or    </a:t>
            </a:r>
          </a:p>
          <a:p>
            <a:r>
              <a:rPr lang="en-US" sz="4800" dirty="0">
                <a:solidFill>
                  <a:srgbClr val="FFFFEB"/>
                </a:solidFill>
                <a:latin typeface="AR CENA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FFEB"/>
                </a:solidFill>
                <a:latin typeface="AR CENA" panose="02000000000000000000" pitchFamily="2" charset="0"/>
              </a:rPr>
              <a:t>          back of the sanctuary.  </a:t>
            </a:r>
          </a:p>
          <a:p>
            <a:r>
              <a:rPr lang="en-US" sz="3600" dirty="0">
                <a:solidFill>
                  <a:srgbClr val="FFFFEB"/>
                </a:solidFill>
                <a:latin typeface="AR CENA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FFEB"/>
                </a:solidFill>
                <a:latin typeface="AR CENA" panose="02000000000000000000" pitchFamily="2" charset="0"/>
              </a:rPr>
              <a:t>  </a:t>
            </a:r>
            <a:endParaRPr lang="en-US" sz="2800" dirty="0" smtClean="0">
              <a:solidFill>
                <a:srgbClr val="FFFFEB"/>
              </a:solidFill>
              <a:latin typeface="AR CENA" panose="02000000000000000000" pitchFamily="2" charset="0"/>
            </a:endParaRPr>
          </a:p>
          <a:p>
            <a:r>
              <a:rPr lang="en-US" sz="4800" dirty="0">
                <a:solidFill>
                  <a:srgbClr val="FFFFEB"/>
                </a:solidFill>
                <a:latin typeface="AR CENA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FFEB"/>
                </a:solidFill>
                <a:latin typeface="AR CENA" panose="02000000000000000000" pitchFamily="2" charset="0"/>
              </a:rPr>
              <a:t>                                     Thank you!</a:t>
            </a:r>
            <a:endParaRPr lang="en-US" sz="4800" dirty="0">
              <a:solidFill>
                <a:srgbClr val="FFFFEB"/>
              </a:solidFill>
              <a:latin typeface="AR CEN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43349"/>
            <a:ext cx="800212" cy="54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8506" y="4543348"/>
            <a:ext cx="800212" cy="543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36" y="4543347"/>
            <a:ext cx="800212" cy="543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697" y="4543349"/>
            <a:ext cx="913952" cy="543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" y="4514767"/>
            <a:ext cx="504896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ffice Manager\Desktop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"/>
            <a:ext cx="9677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123950"/>
            <a:ext cx="7772400" cy="20159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25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Offertory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48615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solidFill>
                  <a:srgbClr val="C4D39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chitects Daughter" panose="02000505000000020004" pitchFamily="2" charset="0"/>
              </a:rPr>
              <a:t>“Here I Am, Lord”</a:t>
            </a:r>
            <a:endParaRPr lang="en-US" sz="4800" dirty="0">
              <a:solidFill>
                <a:srgbClr val="C4D39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chitects Daught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005012" y="658610"/>
            <a:ext cx="6781800" cy="4503940"/>
            <a:chOff x="2371725" y="675516"/>
            <a:chExt cx="6781800" cy="4503940"/>
          </a:xfrm>
        </p:grpSpPr>
        <p:sp>
          <p:nvSpPr>
            <p:cNvPr id="16" name="TextBox 15"/>
            <p:cNvSpPr txBox="1"/>
            <p:nvPr/>
          </p:nvSpPr>
          <p:spPr>
            <a:xfrm>
              <a:off x="2371725" y="2532578"/>
              <a:ext cx="67818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r"/>
              <a:r>
                <a:rPr lang="en-US" sz="1660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FFFFE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Gloucester MT Extra Condensed" panose="02030808020601010101" pitchFamily="18" charset="0"/>
                </a:rPr>
                <a:t>Doxology</a:t>
              </a:r>
              <a:endParaRPr lang="en-US" sz="16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2600" y="675516"/>
              <a:ext cx="35052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r"/>
              <a:r>
                <a:rPr lang="en-US" sz="1660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FFFFE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Gloucester MT Extra Condensed" panose="02030808020601010101" pitchFamily="18" charset="0"/>
                </a:rPr>
                <a:t>the</a:t>
              </a:r>
              <a:endParaRPr lang="en-US" sz="16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67312" y="-108647"/>
            <a:ext cx="3976688" cy="923330"/>
            <a:chOff x="0" y="-9525"/>
            <a:chExt cx="3976688" cy="923330"/>
          </a:xfrm>
        </p:grpSpPr>
        <p:sp>
          <p:nvSpPr>
            <p:cNvPr id="23" name="TextBox 22"/>
            <p:cNvSpPr txBox="1"/>
            <p:nvPr/>
          </p:nvSpPr>
          <p:spPr>
            <a:xfrm>
              <a:off x="0" y="-9525"/>
              <a:ext cx="39766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Lowvetica" pitchFamily="2" charset="0"/>
                </a:rPr>
                <a:t> </a:t>
              </a:r>
              <a:r>
                <a:rPr lang="en-US" sz="5400" b="1" dirty="0" smtClean="0">
                  <a:solidFill>
                    <a:schemeClr val="bg1"/>
                  </a:solidFill>
                  <a:latin typeface="Lowvetica" pitchFamily="2" charset="0"/>
                </a:rPr>
                <a:t>  Please Stand</a:t>
              </a:r>
              <a:endParaRPr lang="en-US" sz="5400" b="1" dirty="0">
                <a:solidFill>
                  <a:schemeClr val="bg1"/>
                </a:solidFill>
                <a:latin typeface="Lowvetica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28600" y="309265"/>
              <a:ext cx="0" cy="59022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905000" y="518323"/>
            <a:ext cx="466725" cy="4339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0062" y="112395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08647"/>
            <a:ext cx="4343400" cy="55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9575" y="20955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Praise God, </a:t>
            </a:r>
          </a:p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from whom </a:t>
            </a:r>
          </a:p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all blessings flow;</a:t>
            </a:r>
          </a:p>
        </p:txBody>
      </p:sp>
    </p:spTree>
    <p:extLst>
      <p:ext uri="{BB962C8B-B14F-4D97-AF65-F5344CB8AC3E}">
        <p14:creationId xmlns:p14="http://schemas.microsoft.com/office/powerpoint/2010/main" val="13491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0050" y="20955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Praise God, </a:t>
            </a:r>
          </a:p>
          <a:p>
            <a:pPr algn="ctr"/>
            <a:r>
              <a:rPr lang="en-US" sz="9600" b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</a:t>
            </a: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ll creatures here below.</a:t>
            </a:r>
          </a:p>
        </p:txBody>
      </p:sp>
    </p:spTree>
    <p:extLst>
      <p:ext uri="{BB962C8B-B14F-4D97-AF65-F5344CB8AC3E}">
        <p14:creationId xmlns:p14="http://schemas.microsoft.com/office/powerpoint/2010/main" val="42857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1474" y="209550"/>
            <a:ext cx="8382000" cy="45166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Alleluia!</a:t>
            </a:r>
          </a:p>
          <a:p>
            <a:pPr algn="ctr"/>
            <a:r>
              <a:rPr lang="en-US" sz="115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6744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372600" cy="5353050"/>
            <a:chOff x="0" y="0"/>
            <a:chExt cx="9372600" cy="535305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746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209550"/>
              <a:ext cx="9144000" cy="5143500"/>
            </a:xfrm>
            <a:prstGeom prst="rect">
              <a:avLst/>
            </a:prstGeom>
            <a:solidFill>
              <a:srgbClr val="9BB4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209550"/>
            <a:ext cx="8534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Bodoni MT Black" panose="02070A03080606020203" pitchFamily="18" charset="0"/>
              </a:rPr>
              <a:t>LITURGIST:</a:t>
            </a:r>
            <a:endParaRPr lang="en-US" sz="1200" dirty="0">
              <a:latin typeface="Bodoni MT Black" panose="02070A03080606020203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As the rains pour from heaven, soaking the earth that it may produce good things –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309591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Praise God,</a:t>
            </a:r>
          </a:p>
          <a:p>
            <a:pPr algn="ctr"/>
            <a:r>
              <a:rPr lang="en-US" sz="9600" b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t</a:t>
            </a: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he source of</a:t>
            </a:r>
          </a:p>
          <a:p>
            <a:pPr algn="ctr"/>
            <a:r>
              <a:rPr lang="en-US" sz="9600" b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</a:t>
            </a: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ll our gifts!</a:t>
            </a:r>
          </a:p>
        </p:txBody>
      </p:sp>
    </p:spTree>
    <p:extLst>
      <p:ext uri="{BB962C8B-B14F-4D97-AF65-F5344CB8AC3E}">
        <p14:creationId xmlns:p14="http://schemas.microsoft.com/office/powerpoint/2010/main" val="11318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5" y="36195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Praise Jesus Christ</a:t>
            </a:r>
          </a:p>
          <a:p>
            <a:pPr algn="ctr"/>
            <a:r>
              <a:rPr lang="en-US" sz="9600" b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w</a:t>
            </a: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hose power</a:t>
            </a:r>
          </a:p>
          <a:p>
            <a:pPr algn="ctr"/>
            <a:r>
              <a:rPr lang="en-US" sz="9600" b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u</a:t>
            </a: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plifts!</a:t>
            </a:r>
          </a:p>
        </p:txBody>
      </p:sp>
    </p:spTree>
    <p:extLst>
      <p:ext uri="{BB962C8B-B14F-4D97-AF65-F5344CB8AC3E}">
        <p14:creationId xmlns:p14="http://schemas.microsoft.com/office/powerpoint/2010/main" val="9059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19050"/>
            <a:ext cx="8382000" cy="50629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Praise the Spirit,</a:t>
            </a:r>
          </a:p>
          <a:p>
            <a:pPr algn="ctr">
              <a:spcAft>
                <a:spcPts val="4200"/>
              </a:spcAft>
            </a:pP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Holy Spirit!</a:t>
            </a:r>
          </a:p>
          <a:p>
            <a:pPr algn="ctr">
              <a:spcAft>
                <a:spcPts val="4200"/>
              </a:spcAft>
            </a:pP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Alleluia! Alleluia!</a:t>
            </a:r>
          </a:p>
        </p:txBody>
      </p:sp>
    </p:spTree>
    <p:extLst>
      <p:ext uri="{BB962C8B-B14F-4D97-AF65-F5344CB8AC3E}">
        <p14:creationId xmlns:p14="http://schemas.microsoft.com/office/powerpoint/2010/main" val="41574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1504950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38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4014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2237" y="19050"/>
            <a:ext cx="67913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9BB44A"/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SHARING JOYS</a:t>
            </a:r>
          </a:p>
          <a:p>
            <a:pPr algn="ctr"/>
            <a:r>
              <a:rPr lang="en-US" sz="8800" b="1" dirty="0" smtClean="0">
                <a:solidFill>
                  <a:srgbClr val="9BB44A"/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&amp; CONCERNS</a:t>
            </a:r>
            <a:endParaRPr lang="en-US" sz="8800" b="1" dirty="0">
              <a:solidFill>
                <a:srgbClr val="9BB44A"/>
              </a:solidFill>
              <a:latin typeface="Give It Your Heart" panose="02000603000000000000" pitchFamily="2" charset="0"/>
              <a:ea typeface="Give It Your Hear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76550"/>
            <a:ext cx="90677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4678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doni MT Poster Compressed" panose="02070706080601050204" pitchFamily="18" charset="0"/>
                <a:ea typeface="LillyBelle" pitchFamily="2" charset="-128"/>
                <a:cs typeface="LillyBelle" pitchFamily="2" charset="-128"/>
              </a:rPr>
              <a:t>Pastoral Prayer</a:t>
            </a:r>
            <a:endParaRPr lang="en-US" sz="15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746787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doni MT Poster Compressed" panose="0207070608060105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33800" y="3028950"/>
            <a:ext cx="464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3581400" cy="33337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443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5" y="127635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Father,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art in heaven,</a:t>
            </a:r>
          </a:p>
          <a:p>
            <a:pPr algn="ctr"/>
            <a:r>
              <a:rPr lang="en-US" sz="7200" b="1" i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allowed be thy name.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38125" y="-323850"/>
            <a:ext cx="4876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noFill/>
                  <a:prstDash val="solid"/>
                </a:ln>
                <a:solidFill>
                  <a:srgbClr val="9BB44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owvetica" pitchFamily="2" charset="0"/>
              </a:rPr>
              <a:t>in unison:</a:t>
            </a:r>
            <a:endParaRPr lang="en-US" sz="8800" b="1" dirty="0">
              <a:ln w="12700">
                <a:noFill/>
                <a:prstDash val="solid"/>
              </a:ln>
              <a:solidFill>
                <a:srgbClr val="9BB44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owvetica" pitchFamily="2" charset="0"/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" y="319117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kingdom come,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will be done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earth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it is in heaven.</a:t>
            </a:r>
            <a:endParaRPr lang="en-US" sz="7200" i="1" dirty="0">
              <a:ln>
                <a:solidFill>
                  <a:srgbClr val="9BB44A"/>
                </a:solidFill>
              </a:ln>
              <a:solidFill>
                <a:srgbClr val="74678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6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417588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us this day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daily bread</a:t>
            </a:r>
          </a:p>
        </p:txBody>
      </p:sp>
    </p:spTree>
    <p:extLst>
      <p:ext uri="{BB962C8B-B14F-4D97-AF65-F5344CB8AC3E}">
        <p14:creationId xmlns:p14="http://schemas.microsoft.com/office/powerpoint/2010/main" val="8149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6195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i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6600" b="1" i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forgive us our trespasses, </a:t>
            </a:r>
            <a:endParaRPr lang="en-US" sz="6600" b="1" i="1" dirty="0" smtClean="0">
              <a:ln>
                <a:solidFill>
                  <a:srgbClr val="9BB44A"/>
                </a:solidFill>
              </a:ln>
              <a:solidFill>
                <a:srgbClr val="74678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6600" b="1" i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forgive those who trespass </a:t>
            </a:r>
            <a:r>
              <a:rPr lang="en-US" sz="66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6600" b="1" i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us.</a:t>
            </a:r>
          </a:p>
        </p:txBody>
      </p:sp>
    </p:spTree>
    <p:extLst>
      <p:ext uri="{BB962C8B-B14F-4D97-AF65-F5344CB8AC3E}">
        <p14:creationId xmlns:p14="http://schemas.microsoft.com/office/powerpoint/2010/main" val="17475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" y="309592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lead us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into temptation,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deliver us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evil.</a:t>
            </a:r>
            <a:endParaRPr lang="en-US" sz="7200" b="1" i="1" dirty="0">
              <a:ln>
                <a:solidFill>
                  <a:srgbClr val="9BB44A"/>
                </a:solidFill>
              </a:ln>
              <a:solidFill>
                <a:srgbClr val="74678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8600" y="-247650"/>
            <a:ext cx="9372600" cy="5391150"/>
            <a:chOff x="-228600" y="-247650"/>
            <a:chExt cx="9372600" cy="539115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9BB4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228600" y="-247650"/>
              <a:ext cx="9144000" cy="5181600"/>
            </a:xfrm>
            <a:prstGeom prst="rect">
              <a:avLst/>
            </a:prstGeom>
            <a:solidFill>
              <a:srgbClr val="ABA2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52475" y="-38457"/>
            <a:ext cx="838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Bodoni MT Black" panose="02070A03080606020203" pitchFamily="18" charset="0"/>
              </a:rPr>
              <a:t>PEOPLE:</a:t>
            </a:r>
            <a:endParaRPr lang="en-US" sz="1600" dirty="0" smtClean="0">
              <a:latin typeface="Bodoni MT Black" panose="02070A03080606020203" pitchFamily="18" charset="0"/>
            </a:endParaRPr>
          </a:p>
          <a:p>
            <a:r>
              <a:rPr lang="en-US" sz="6000" dirty="0"/>
              <a:t>	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so God pours love upon us, so that we, too, may  produce  goodness and  peace.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13601"/>
            <a:ext cx="9144000" cy="53707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4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thine is the </a:t>
            </a:r>
            <a:r>
              <a:rPr lang="en-US" sz="6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KINGDOM, </a:t>
            </a:r>
          </a:p>
          <a:p>
            <a:pPr algn="ctr"/>
            <a:r>
              <a:rPr lang="en-US" sz="64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6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POWER, </a:t>
            </a:r>
          </a:p>
          <a:p>
            <a:pPr algn="ctr"/>
            <a:r>
              <a:rPr lang="en-US" sz="64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6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GLORY </a:t>
            </a:r>
            <a:r>
              <a:rPr lang="en-US" sz="64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forever.</a:t>
            </a:r>
          </a:p>
          <a:p>
            <a:pPr algn="ctr">
              <a:spcBef>
                <a:spcPts val="600"/>
              </a:spcBef>
            </a:pPr>
            <a:r>
              <a:rPr lang="en-US" sz="6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Amen.</a:t>
            </a:r>
            <a:endParaRPr lang="en-US" sz="6600" b="1" i="1" dirty="0">
              <a:ln>
                <a:solidFill>
                  <a:srgbClr val="9BB44A"/>
                </a:solidFill>
              </a:ln>
              <a:solidFill>
                <a:srgbClr val="74678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400050"/>
            <a:ext cx="10210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375" y="-400050"/>
            <a:ext cx="845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Lowvetica" pitchFamily="2" charset="0"/>
              </a:rPr>
              <a:t>HYMN </a:t>
            </a:r>
            <a:r>
              <a:rPr lang="en-US" sz="13800" dirty="0" smtClean="0">
                <a:solidFill>
                  <a:schemeClr val="bg1"/>
                </a:solidFill>
                <a:latin typeface="Lowvetica" pitchFamily="2" charset="0"/>
              </a:rPr>
              <a:t>#133</a:t>
            </a:r>
            <a:endParaRPr lang="en-US" sz="88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12836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“everlasting arms”</a:t>
            </a:r>
            <a:endParaRPr lang="en-US" sz="12800" dirty="0">
              <a:solidFill>
                <a:schemeClr val="bg1"/>
              </a:solidFill>
              <a:latin typeface="AR BONNIE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7475" y="135255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(verse 3 only)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ECF8"/>
          </a:solidFill>
          <a:ln w="76200">
            <a:solidFill>
              <a:srgbClr val="9BB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350" y="109537"/>
            <a:ext cx="88773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 smtClean="0">
                <a:latin typeface="Comic Sans MS" panose="030F0702030302020204" pitchFamily="66" charset="0"/>
              </a:rPr>
              <a:t>What have I to dread, </a:t>
            </a:r>
          </a:p>
          <a:p>
            <a:pPr algn="ctr">
              <a:spcAft>
                <a:spcPts val="1200"/>
              </a:spcAft>
            </a:pPr>
            <a:r>
              <a:rPr lang="en-US" sz="4400" dirty="0" smtClean="0">
                <a:latin typeface="Comic Sans MS" panose="030F0702030302020204" pitchFamily="66" charset="0"/>
              </a:rPr>
              <a:t>what have I to fear,</a:t>
            </a:r>
          </a:p>
          <a:p>
            <a:pPr algn="ctr">
              <a:spcAft>
                <a:spcPts val="1200"/>
              </a:spcAft>
            </a:pPr>
            <a:r>
              <a:rPr lang="en-US" sz="4400" dirty="0">
                <a:latin typeface="Comic Sans MS" panose="030F0702030302020204" pitchFamily="66" charset="0"/>
              </a:rPr>
              <a:t>l</a:t>
            </a:r>
            <a:r>
              <a:rPr lang="en-US" sz="4400" dirty="0" smtClean="0">
                <a:latin typeface="Comic Sans MS" panose="030F0702030302020204" pitchFamily="66" charset="0"/>
              </a:rPr>
              <a:t>eaning on the everlasting arms;</a:t>
            </a:r>
          </a:p>
          <a:p>
            <a:pPr algn="ctr">
              <a:spcAft>
                <a:spcPts val="1200"/>
              </a:spcAft>
            </a:pPr>
            <a:r>
              <a:rPr lang="en-US" sz="4400" dirty="0" smtClean="0">
                <a:latin typeface="Comic Sans MS" panose="030F0702030302020204" pitchFamily="66" charset="0"/>
              </a:rPr>
              <a:t>I have blessed peace </a:t>
            </a:r>
          </a:p>
          <a:p>
            <a:pPr algn="ctr">
              <a:spcAft>
                <a:spcPts val="1200"/>
              </a:spcAft>
            </a:pPr>
            <a:r>
              <a:rPr lang="en-US" sz="4400" dirty="0" smtClean="0">
                <a:latin typeface="Comic Sans MS" panose="030F0702030302020204" pitchFamily="66" charset="0"/>
              </a:rPr>
              <a:t>with my Lord so near,</a:t>
            </a:r>
          </a:p>
          <a:p>
            <a:pPr algn="ctr"/>
            <a:r>
              <a:rPr lang="en-US" sz="4400" dirty="0">
                <a:latin typeface="Comic Sans MS" panose="030F0702030302020204" pitchFamily="66" charset="0"/>
              </a:rPr>
              <a:t>l</a:t>
            </a:r>
            <a:r>
              <a:rPr lang="en-US" sz="4400" smtClean="0">
                <a:latin typeface="Comic Sans MS" panose="030F0702030302020204" pitchFamily="66" charset="0"/>
              </a:rPr>
              <a:t>eaning </a:t>
            </a:r>
            <a:r>
              <a:rPr lang="en-US" sz="4400" dirty="0" smtClean="0">
                <a:latin typeface="Comic Sans MS" panose="030F0702030302020204" pitchFamily="66" charset="0"/>
              </a:rPr>
              <a:t>on the everlasting arms.</a:t>
            </a:r>
          </a:p>
        </p:txBody>
      </p:sp>
    </p:spTree>
    <p:extLst>
      <p:ext uri="{BB962C8B-B14F-4D97-AF65-F5344CB8AC3E}">
        <p14:creationId xmlns:p14="http://schemas.microsoft.com/office/powerpoint/2010/main" val="33669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ECF8"/>
          </a:solidFill>
          <a:ln w="76200">
            <a:solidFill>
              <a:srgbClr val="9BB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33350"/>
            <a:ext cx="8991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 smtClean="0">
                <a:latin typeface="Comic Sans MS" panose="030F0702030302020204" pitchFamily="66" charset="0"/>
              </a:rPr>
              <a:t>Leaning </a:t>
            </a:r>
            <a:r>
              <a:rPr lang="en-US" sz="4400" i="1" dirty="0" smtClean="0">
                <a:latin typeface="Comic Sans MS" panose="030F0702030302020204" pitchFamily="66" charset="0"/>
              </a:rPr>
              <a:t>(…on </a:t>
            </a:r>
            <a:r>
              <a:rPr lang="en-US" sz="4400" i="1" dirty="0" smtClean="0">
                <a:latin typeface="Comic Sans MS" panose="030F0702030302020204" pitchFamily="66" charset="0"/>
              </a:rPr>
              <a:t>Jesus),</a:t>
            </a:r>
          </a:p>
          <a:p>
            <a:pPr algn="ctr">
              <a:spcAft>
                <a:spcPts val="1200"/>
              </a:spcAft>
            </a:pPr>
            <a:r>
              <a:rPr lang="en-US" sz="4400" dirty="0">
                <a:latin typeface="Comic Sans MS" panose="030F0702030302020204" pitchFamily="66" charset="0"/>
              </a:rPr>
              <a:t>l</a:t>
            </a:r>
            <a:r>
              <a:rPr lang="en-US" sz="4400" dirty="0" smtClean="0">
                <a:latin typeface="Comic Sans MS" panose="030F0702030302020204" pitchFamily="66" charset="0"/>
              </a:rPr>
              <a:t>eaning </a:t>
            </a:r>
            <a:r>
              <a:rPr lang="en-US" sz="4400" i="1" dirty="0" smtClean="0">
                <a:latin typeface="Comic Sans MS" panose="030F0702030302020204" pitchFamily="66" charset="0"/>
              </a:rPr>
              <a:t>(…on </a:t>
            </a:r>
            <a:r>
              <a:rPr lang="en-US" sz="4400" i="1" dirty="0" smtClean="0">
                <a:latin typeface="Comic Sans MS" panose="030F0702030302020204" pitchFamily="66" charset="0"/>
              </a:rPr>
              <a:t>Jesus),</a:t>
            </a:r>
          </a:p>
          <a:p>
            <a:pPr algn="ctr">
              <a:spcAft>
                <a:spcPts val="1200"/>
              </a:spcAft>
            </a:pPr>
            <a:r>
              <a:rPr lang="en-US" sz="4400" dirty="0">
                <a:latin typeface="Comic Sans MS" panose="030F0702030302020204" pitchFamily="66" charset="0"/>
              </a:rPr>
              <a:t>s</a:t>
            </a:r>
            <a:r>
              <a:rPr lang="en-US" sz="4400" dirty="0" smtClean="0">
                <a:latin typeface="Comic Sans MS" panose="030F0702030302020204" pitchFamily="66" charset="0"/>
              </a:rPr>
              <a:t>afe and secure from all alarms;</a:t>
            </a:r>
          </a:p>
          <a:p>
            <a:pPr algn="ctr">
              <a:spcAft>
                <a:spcPts val="1200"/>
              </a:spcAft>
            </a:pPr>
            <a:r>
              <a:rPr lang="en-US" sz="4400" dirty="0">
                <a:latin typeface="Comic Sans MS" panose="030F0702030302020204" pitchFamily="66" charset="0"/>
              </a:rPr>
              <a:t>Leaning </a:t>
            </a:r>
            <a:r>
              <a:rPr lang="en-US" sz="4400" i="1" dirty="0" smtClean="0">
                <a:latin typeface="Comic Sans MS" panose="030F0702030302020204" pitchFamily="66" charset="0"/>
              </a:rPr>
              <a:t>(…on </a:t>
            </a:r>
            <a:r>
              <a:rPr lang="en-US" sz="4400" i="1" dirty="0">
                <a:latin typeface="Comic Sans MS" panose="030F0702030302020204" pitchFamily="66" charset="0"/>
              </a:rPr>
              <a:t>Jesus),</a:t>
            </a:r>
          </a:p>
          <a:p>
            <a:pPr algn="ctr">
              <a:spcAft>
                <a:spcPts val="1200"/>
              </a:spcAft>
            </a:pPr>
            <a:r>
              <a:rPr lang="en-US" sz="4400" smtClean="0">
                <a:latin typeface="Comic Sans MS" panose="030F0702030302020204" pitchFamily="66" charset="0"/>
              </a:rPr>
              <a:t>leaning </a:t>
            </a:r>
            <a:r>
              <a:rPr lang="en-US" sz="4400" i="1" smtClean="0">
                <a:latin typeface="Comic Sans MS" panose="030F0702030302020204" pitchFamily="66" charset="0"/>
              </a:rPr>
              <a:t>(…on </a:t>
            </a:r>
            <a:r>
              <a:rPr lang="en-US" sz="4400" i="1" dirty="0">
                <a:latin typeface="Comic Sans MS" panose="030F0702030302020204" pitchFamily="66" charset="0"/>
              </a:rPr>
              <a:t>Jesus),</a:t>
            </a:r>
          </a:p>
          <a:p>
            <a:pPr algn="ctr"/>
            <a:r>
              <a:rPr lang="en-US" sz="4400" dirty="0">
                <a:latin typeface="Comic Sans MS" panose="030F0702030302020204" pitchFamily="66" charset="0"/>
              </a:rPr>
              <a:t>l</a:t>
            </a:r>
            <a:r>
              <a:rPr lang="en-US" sz="4400" dirty="0" smtClean="0">
                <a:latin typeface="Comic Sans MS" panose="030F0702030302020204" pitchFamily="66" charset="0"/>
              </a:rPr>
              <a:t>eaning on the everlasting arms.</a:t>
            </a:r>
          </a:p>
        </p:txBody>
      </p:sp>
    </p:spTree>
    <p:extLst>
      <p:ext uri="{BB962C8B-B14F-4D97-AF65-F5344CB8AC3E}">
        <p14:creationId xmlns:p14="http://schemas.microsoft.com/office/powerpoint/2010/main" val="22131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00050"/>
            <a:ext cx="9982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804684"/>
            <a:ext cx="830580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3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D2CDD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Blessing</a:t>
            </a:r>
            <a:endParaRPr lang="en-US" sz="13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D2CDD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20675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r"/>
            <a:r>
              <a:rPr lang="en-US" sz="880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4D39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&amp; Dismissal</a:t>
            </a:r>
            <a:endParaRPr lang="en-US" sz="8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4D39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2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" y="14286"/>
            <a:ext cx="9124949" cy="5072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1509" y="4762"/>
            <a:ext cx="9143999" cy="513873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509" y="2080069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POSTLUDE</a:t>
            </a:r>
            <a:endParaRPr lang="en-US" sz="1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58" y="2086333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2400" b="1" dirty="0" smtClean="0">
                <a:ln>
                  <a:solidFill>
                    <a:srgbClr val="746787"/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POSTLUDE</a:t>
            </a:r>
            <a:endParaRPr lang="en-US" sz="12400" b="1" dirty="0">
              <a:ln>
                <a:solidFill>
                  <a:srgbClr val="746787"/>
                </a:solidFill>
              </a:ln>
              <a:solidFill>
                <a:srgbClr val="ABA2B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6674" y="133350"/>
            <a:ext cx="51816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5400" b="1" dirty="0" smtClean="0">
                <a:solidFill>
                  <a:srgbClr val="746787"/>
                </a:solidFill>
                <a:latin typeface="Amatic SC" pitchFamily="2" charset="0"/>
                <a:cs typeface="Times New Roman" panose="02020603050405020304" pitchFamily="18" charset="0"/>
              </a:rPr>
              <a:t>Tom Luther, organist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87974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solidFill>
                  <a:srgbClr val="009999"/>
                </a:solidFill>
                <a:latin typeface="Amatic SC" pitchFamily="2" charset="0"/>
                <a:cs typeface="Times New Roman" panose="02020603050405020304" pitchFamily="18" charset="0"/>
              </a:rPr>
              <a:t>“</a:t>
            </a:r>
            <a:r>
              <a:rPr lang="en-US" sz="5400" b="1" smtClean="0">
                <a:solidFill>
                  <a:srgbClr val="009999"/>
                </a:solidFill>
                <a:latin typeface="Amatic SC" pitchFamily="2" charset="0"/>
                <a:cs typeface="Times New Roman" panose="02020603050405020304" pitchFamily="18" charset="0"/>
              </a:rPr>
              <a:t>On Eagle’s Wings”</a:t>
            </a:r>
            <a:endParaRPr lang="en-US" sz="5400" b="1" dirty="0">
              <a:solidFill>
                <a:srgbClr val="009999"/>
              </a:solidFill>
              <a:latin typeface="Amatic SC" pitchFamily="2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372600" cy="5353050"/>
            <a:chOff x="0" y="0"/>
            <a:chExt cx="9372600" cy="535305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746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28600" y="209550"/>
              <a:ext cx="9144000" cy="5143500"/>
            </a:xfrm>
            <a:prstGeom prst="rect">
              <a:avLst/>
            </a:prstGeom>
            <a:solidFill>
              <a:srgbClr val="9BB4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" y="590550"/>
            <a:ext cx="8534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Bodoni MT Black" panose="02070A03080606020203" pitchFamily="18" charset="0"/>
              </a:rPr>
              <a:t>LITURGIST:</a:t>
            </a:r>
          </a:p>
          <a:p>
            <a:endParaRPr lang="en-US" sz="2400" dirty="0" smtClean="0">
              <a:latin typeface="Bodoni MT Black" panose="02070A03080606020203" pitchFamily="18" charset="0"/>
            </a:endParaRPr>
          </a:p>
          <a:p>
            <a:r>
              <a:rPr lang="en-US" sz="6600" dirty="0">
                <a:latin typeface="Bodoni MT Black" panose="02070A03080606020203" pitchFamily="18" charset="0"/>
              </a:rPr>
              <a:t> 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come  joyfully  to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house of the Lord.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8600" y="-247650"/>
            <a:ext cx="9372600" cy="5391150"/>
            <a:chOff x="-228600" y="-247650"/>
            <a:chExt cx="9372600" cy="539115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9BB4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28600" y="-247650"/>
              <a:ext cx="9144000" cy="5181600"/>
            </a:xfrm>
            <a:prstGeom prst="rect">
              <a:avLst/>
            </a:prstGeom>
            <a:solidFill>
              <a:srgbClr val="ABA2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38150" y="361950"/>
            <a:ext cx="85915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Bodoni MT Black" panose="02070A03080606020203" pitchFamily="18" charset="0"/>
              </a:rPr>
              <a:t>PEOPLE</a:t>
            </a:r>
            <a:r>
              <a:rPr lang="en-US" sz="6600" dirty="0" smtClean="0">
                <a:latin typeface="Bodoni MT Black" panose="02070A03080606020203" pitchFamily="18" charset="0"/>
              </a:rPr>
              <a:t>:</a:t>
            </a:r>
          </a:p>
          <a:p>
            <a:endParaRPr lang="en-US" sz="2400" dirty="0">
              <a:latin typeface="Bodoni MT Black" panose="02070A03080606020203" pitchFamily="18" charset="0"/>
            </a:endParaRP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We bring our praise &amp; 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offer our lives to God.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467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209550"/>
            <a:ext cx="9144000" cy="5143500"/>
          </a:xfrm>
          <a:prstGeom prst="rect">
            <a:avLst/>
          </a:prstGeom>
          <a:solidFill>
            <a:srgbClr val="9BB4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61950"/>
            <a:ext cx="86106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6600" dirty="0" smtClean="0">
                <a:latin typeface="Bodoni MT Black" panose="02070A03080606020203" pitchFamily="18" charset="0"/>
              </a:rPr>
              <a:t>LITURGIST: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This is our gift and our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sacrifice  –  an  act  of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devotion  to  God.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28600" y="-247650"/>
            <a:ext cx="9372600" cy="5391150"/>
            <a:chOff x="-228600" y="-247650"/>
            <a:chExt cx="9372600" cy="539115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9BB4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228600" y="-247650"/>
              <a:ext cx="9144000" cy="5181600"/>
            </a:xfrm>
            <a:prstGeom prst="rect">
              <a:avLst/>
            </a:prstGeom>
            <a:solidFill>
              <a:srgbClr val="ABA2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276225" y="361950"/>
            <a:ext cx="85153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Bodoni MT Black" panose="02070A03080606020203" pitchFamily="18" charset="0"/>
              </a:rPr>
              <a:t>PEOPLE</a:t>
            </a:r>
            <a:r>
              <a:rPr lang="en-US" sz="6600" dirty="0" smtClean="0">
                <a:latin typeface="Bodoni MT Black" panose="02070A03080606020203" pitchFamily="18" charset="0"/>
              </a:rPr>
              <a:t>:</a:t>
            </a:r>
          </a:p>
          <a:p>
            <a:endParaRPr lang="en-US" sz="1600" dirty="0">
              <a:latin typeface="Bodoni MT Black" panose="02070A03080606020203" pitchFamily="18" charset="0"/>
            </a:endParaRPr>
          </a:p>
          <a:p>
            <a:r>
              <a:rPr lang="en-US" sz="6600" dirty="0"/>
              <a:t> </a:t>
            </a:r>
            <a:r>
              <a:rPr lang="en-US" sz="6600" dirty="0" smtClean="0"/>
              <a:t> 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 us  worship  and 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celebrate  the  mighty  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love &amp; power of God.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9300</TotalTime>
  <Words>829</Words>
  <Application>Microsoft Office PowerPoint</Application>
  <PresentationFormat>On-screen Show (16:9)</PresentationFormat>
  <Paragraphs>169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Spirit of the living God, thou light and fire divine, descend upon thy church once more,  and make it truly thine.</vt:lpstr>
      <vt:lpstr>Fill it with love and joy and power, with righteousness and peace; till Christ shall dwell in human hearts, and sin and sorrow cease.</vt:lpstr>
      <vt:lpstr>So shall we know the power of Christ who came this world to save; so shall we rise with Him to life which soars beyond the grave;</vt:lpstr>
      <vt:lpstr>And earth shall win true holiness, which makes thy children whole; till, per-fec-ted by thee, we reach creation’s glorious goal!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Farwell Brunch Potluck for Pastor Ron &amp; Pastor Nikki</dc:title>
  <dc:creator>Office Manager</dc:creator>
  <cp:lastModifiedBy>Office Manager</cp:lastModifiedBy>
  <cp:revision>1179</cp:revision>
  <dcterms:created xsi:type="dcterms:W3CDTF">2018-06-07T15:56:17Z</dcterms:created>
  <dcterms:modified xsi:type="dcterms:W3CDTF">2024-04-19T19:34:08Z</dcterms:modified>
</cp:coreProperties>
</file>