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96" r:id="rId2"/>
    <p:sldId id="523" r:id="rId3"/>
    <p:sldId id="398" r:id="rId4"/>
    <p:sldId id="400" r:id="rId5"/>
    <p:sldId id="401" r:id="rId6"/>
    <p:sldId id="402" r:id="rId7"/>
    <p:sldId id="405" r:id="rId8"/>
    <p:sldId id="404" r:id="rId9"/>
    <p:sldId id="406" r:id="rId10"/>
    <p:sldId id="654" r:id="rId11"/>
    <p:sldId id="526" r:id="rId12"/>
    <p:sldId id="529" r:id="rId13"/>
    <p:sldId id="630" r:id="rId14"/>
    <p:sldId id="661" r:id="rId15"/>
    <p:sldId id="633" r:id="rId16"/>
    <p:sldId id="662" r:id="rId17"/>
    <p:sldId id="675" r:id="rId18"/>
    <p:sldId id="676" r:id="rId19"/>
    <p:sldId id="399" r:id="rId20"/>
    <p:sldId id="426" r:id="rId21"/>
    <p:sldId id="512" r:id="rId22"/>
    <p:sldId id="460" r:id="rId23"/>
    <p:sldId id="673" r:id="rId24"/>
    <p:sldId id="424" r:id="rId25"/>
    <p:sldId id="420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452" r:id="rId42"/>
    <p:sldId id="453" r:id="rId43"/>
    <p:sldId id="677" r:id="rId44"/>
    <p:sldId id="674" r:id="rId45"/>
    <p:sldId id="678" r:id="rId46"/>
    <p:sldId id="679" r:id="rId47"/>
    <p:sldId id="680" r:id="rId48"/>
    <p:sldId id="457" r:id="rId49"/>
    <p:sldId id="495" r:id="rId5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6787"/>
    <a:srgbClr val="FF6600"/>
    <a:srgbClr val="82973F"/>
    <a:srgbClr val="009999"/>
    <a:srgbClr val="000000"/>
    <a:srgbClr val="734E7A"/>
    <a:srgbClr val="885D91"/>
    <a:srgbClr val="4F465C"/>
    <a:srgbClr val="728537"/>
    <a:srgbClr val="DDD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439" autoAdjust="0"/>
  </p:normalViewPr>
  <p:slideViewPr>
    <p:cSldViewPr>
      <p:cViewPr>
        <p:scale>
          <a:sx n="100" d="100"/>
          <a:sy n="100" d="100"/>
        </p:scale>
        <p:origin x="-1530" y="-7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04/26/2024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ffice Manager\Desktop\CJs FILE CABINET\CJ CLIP ART\SEASON-Spring\LENT - SPRING BACKGROUNDS\grass_22325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56915"/>
            <a:ext cx="91821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629150"/>
            <a:ext cx="95250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648200" y="44356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chitects Daughter" panose="02000505000000020004" pitchFamily="2" charset="0"/>
              </a:rPr>
              <a:t>April 28, 2024</a:t>
            </a:r>
            <a:endParaRPr lang="en-US" sz="4000" dirty="0"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381000" y="-400050"/>
            <a:ext cx="9906000" cy="594360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1434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28537"/>
                </a:solidFill>
                <a:latin typeface="Architects Daughter" panose="02000505000000020004" pitchFamily="2" charset="0"/>
              </a:rPr>
              <a:t>CHOIR ANTHEM</a:t>
            </a:r>
            <a:endParaRPr lang="en-US" sz="3200" b="1" dirty="0">
              <a:solidFill>
                <a:srgbClr val="728537"/>
              </a:solidFill>
              <a:latin typeface="Architects Daughter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5" y="165735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Aft>
                <a:spcPts val="2400"/>
              </a:spcAft>
            </a:pPr>
            <a:r>
              <a:rPr lang="en-US" sz="8000" dirty="0" smtClean="0">
                <a:ln>
                  <a:solidFill>
                    <a:srgbClr val="728537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una" pitchFamily="2" charset="0"/>
              </a:rPr>
              <a:t>“Draw Us</a:t>
            </a:r>
          </a:p>
          <a:p>
            <a:pPr algn="ctr">
              <a:spcAft>
                <a:spcPts val="2400"/>
              </a:spcAft>
            </a:pPr>
            <a:r>
              <a:rPr lang="en-US" sz="8000" dirty="0" smtClean="0">
                <a:ln>
                  <a:solidFill>
                    <a:srgbClr val="728537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una" pitchFamily="2" charset="0"/>
              </a:rPr>
              <a:t>together”</a:t>
            </a:r>
            <a:endParaRPr lang="en-US" sz="8000" dirty="0">
              <a:ln>
                <a:solidFill>
                  <a:srgbClr val="728537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u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1119"/>
          </a:xfrm>
          <a:prstGeom prst="rect">
            <a:avLst/>
          </a:prstGeom>
          <a:solidFill>
            <a:srgbClr val="D5D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6728"/>
            <a:ext cx="9144000" cy="5147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882"/>
            <a:ext cx="4011288" cy="4695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7347" y="0"/>
            <a:ext cx="683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6600"/>
                </a:solidFill>
                <a:latin typeface="KG True Colors" panose="02000506000000020003" pitchFamily="2" charset="0"/>
              </a:rPr>
              <a:t>CHILDREN’S</a:t>
            </a:r>
            <a:endParaRPr lang="en-US" sz="9600" b="1" dirty="0">
              <a:solidFill>
                <a:srgbClr val="FF6600"/>
              </a:solidFill>
              <a:latin typeface="KG True Colors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350585"/>
            <a:ext cx="4763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KG True Colors" panose="02000506000000020003" pitchFamily="2" charset="0"/>
              </a:rPr>
              <a:t>Blessing</a:t>
            </a:r>
            <a:endParaRPr lang="en-US" sz="9600" b="1" dirty="0">
              <a:solidFill>
                <a:srgbClr val="7030A0"/>
              </a:solidFill>
              <a:latin typeface="KG True Colors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3688" y="340995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6699"/>
                </a:solidFill>
                <a:latin typeface="KG True Colors" panose="02000506000000020003" pitchFamily="2" charset="0"/>
              </a:rPr>
              <a:t>Dismissal</a:t>
            </a:r>
            <a:endParaRPr lang="en-US" sz="9600" b="1" dirty="0">
              <a:solidFill>
                <a:srgbClr val="006699"/>
              </a:solidFill>
              <a:latin typeface="KG True Colors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3688" y="241935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latin typeface="KG True Colors" panose="02000506000000020003" pitchFamily="2" charset="0"/>
              </a:rPr>
              <a:t>&amp;</a:t>
            </a:r>
            <a:endParaRPr lang="en-US" sz="9600" b="1" dirty="0">
              <a:solidFill>
                <a:schemeClr val="tx2"/>
              </a:solidFill>
              <a:latin typeface="KG True Colors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00050"/>
            <a:ext cx="9982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375" y="-40005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Lowvetica" pitchFamily="2" charset="0"/>
              </a:rPr>
              <a:t>HYMN </a:t>
            </a:r>
            <a:r>
              <a:rPr lang="en-US" sz="13800" dirty="0" smtClean="0">
                <a:solidFill>
                  <a:schemeClr val="bg1"/>
                </a:solidFill>
                <a:latin typeface="Lowvetica" pitchFamily="2" charset="0"/>
              </a:rPr>
              <a:t>#131</a:t>
            </a:r>
            <a:endParaRPr lang="en-US" sz="88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211455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rchitects Daughter" panose="02000505000000020004" pitchFamily="2" charset="0"/>
              </a:rPr>
              <a:t>“We Gather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Architects Daughter" panose="02000505000000020004" pitchFamily="2" charset="0"/>
              </a:rPr>
              <a:t>Together”</a:t>
            </a:r>
            <a:endParaRPr lang="en-US" sz="7200" dirty="0">
              <a:solidFill>
                <a:schemeClr val="bg1"/>
              </a:solidFill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2265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We gather together 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to ask the Lord’s blessing;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he chastens and hastens 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his will to make known.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endParaRPr lang="en-US" sz="4800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90525"/>
            <a:ext cx="36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735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chitects Daughter" panose="02000505000000020004" pitchFamily="2" charset="0"/>
              </a:rPr>
              <a:t>Verse 1:</a:t>
            </a:r>
            <a:endParaRPr lang="en-US" sz="3600" dirty="0"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800" dirty="0">
                <a:solidFill>
                  <a:schemeClr val="bg1"/>
                </a:solidFill>
                <a:latin typeface="Shadows Into Light" panose="02000506000000020004" pitchFamily="2" charset="0"/>
              </a:rPr>
              <a:t>The wicked oppressing</a:t>
            </a:r>
            <a:br>
              <a:rPr lang="en-US" sz="4800" dirty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Shadows Into Light" panose="02000506000000020004" pitchFamily="2" charset="0"/>
              </a:rPr>
              <a:t>now cease from distressing. </a:t>
            </a:r>
            <a:br>
              <a:rPr lang="en-US" sz="4800" dirty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Shadows Into Light" panose="02000506000000020004" pitchFamily="2" charset="0"/>
              </a:rPr>
              <a:t>Sing praises to his name; </a:t>
            </a:r>
            <a:br>
              <a:rPr lang="en-US" sz="4800" dirty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Shadows Into Light" panose="02000506000000020004" pitchFamily="2" charset="0"/>
              </a:rPr>
              <a:t>he forgets not his 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90525"/>
            <a:ext cx="36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857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Beside us to guide us,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our God with us joining,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ordaining, maintaining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his kingdom divine;</a:t>
            </a:r>
            <a:endParaRPr lang="en-US" sz="4800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735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chitects Daughter" panose="02000505000000020004" pitchFamily="2" charset="0"/>
              </a:rPr>
              <a:t>Verse 2:</a:t>
            </a:r>
            <a:endParaRPr lang="en-US" sz="3600" dirty="0"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857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So from the beginning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the fight we were winning;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thou, Lord, </a:t>
            </a:r>
            <a:r>
              <a:rPr lang="en-US" sz="4800" dirty="0" err="1" smtClean="0">
                <a:solidFill>
                  <a:schemeClr val="bg1"/>
                </a:solidFill>
                <a:latin typeface="Shadows Into Light" panose="02000506000000020004" pitchFamily="2" charset="0"/>
              </a:rPr>
              <a:t>wast</a:t>
            </a: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 at our side,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all glory be thine!</a:t>
            </a:r>
            <a:endParaRPr lang="en-US" sz="4800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857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We all do extol thee,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thou leader triumphant,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and pray that thou still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our defender wilt be.</a:t>
            </a:r>
            <a:endParaRPr lang="en-US" sz="4800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735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chitects Daughter" panose="02000505000000020004" pitchFamily="2" charset="0"/>
              </a:rPr>
              <a:t>Verse </a:t>
            </a:r>
            <a:r>
              <a:rPr lang="en-US" sz="3600" dirty="0">
                <a:latin typeface="Architects Daughter" panose="02000505000000020004" pitchFamily="2" charset="0"/>
              </a:rPr>
              <a:t>3</a:t>
            </a:r>
            <a:r>
              <a:rPr lang="en-US" sz="3600" dirty="0" smtClean="0">
                <a:latin typeface="Architects Daughter" panose="02000505000000020004" pitchFamily="2" charset="0"/>
              </a:rPr>
              <a:t>:</a:t>
            </a:r>
            <a:endParaRPr lang="en-US" sz="3600" dirty="0"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76250"/>
            <a:ext cx="10363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85750"/>
            <a:ext cx="9144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Let thy congregation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escape tribulation;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thy name be ever praised!</a:t>
            </a:r>
            <a:b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Shadows Into Light" panose="02000506000000020004" pitchFamily="2" charset="0"/>
              </a:rPr>
              <a:t>O Lord, make us free!</a:t>
            </a:r>
            <a:endParaRPr lang="en-US" sz="4800" dirty="0">
              <a:solidFill>
                <a:schemeClr val="bg1"/>
              </a:solidFill>
              <a:latin typeface="Shadows Into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ffice Manager\Desktop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819150"/>
            <a:ext cx="6477000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500" dirty="0" smtClean="0">
                <a:ln>
                  <a:solidFill>
                    <a:srgbClr val="746787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Opening</a:t>
            </a:r>
            <a:r>
              <a:rPr lang="en-US" sz="12500" dirty="0" smtClean="0">
                <a:solidFill>
                  <a:schemeClr val="bg1"/>
                </a:solidFill>
                <a:latin typeface="LillyBelle" pitchFamily="2" charset="-128"/>
                <a:ea typeface="LillyBelle" pitchFamily="2" charset="-128"/>
                <a:cs typeface="LillyBelle" pitchFamily="2" charset="-128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2571750"/>
            <a:ext cx="5943600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500" dirty="0" smtClean="0">
                <a:ln>
                  <a:solidFill>
                    <a:srgbClr val="746787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Prayer</a:t>
            </a:r>
            <a:endParaRPr lang="en-US" sz="12500" dirty="0">
              <a:ln>
                <a:solidFill>
                  <a:srgbClr val="746787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75104"/>
            <a:ext cx="3362325" cy="4143375"/>
          </a:xfrm>
          <a:prstGeom prst="rect">
            <a:avLst/>
          </a:prstGeom>
          <a:effectLst>
            <a:softEdge rad="889000"/>
          </a:effectLst>
        </p:spPr>
      </p:pic>
    </p:spTree>
    <p:extLst>
      <p:ext uri="{BB962C8B-B14F-4D97-AF65-F5344CB8AC3E}">
        <p14:creationId xmlns:p14="http://schemas.microsoft.com/office/powerpoint/2010/main" val="29502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4286"/>
            <a:ext cx="9124949" cy="5072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1509" y="4762"/>
            <a:ext cx="9143999" cy="513873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509" y="2080069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PRELUDE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83" y="2038350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400" b="1" dirty="0" smtClean="0">
                <a:ln>
                  <a:solidFill>
                    <a:srgbClr val="746787"/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PRELUDE</a:t>
            </a:r>
            <a:endParaRPr lang="en-US" sz="12400" b="1" dirty="0">
              <a:ln>
                <a:solidFill>
                  <a:srgbClr val="746787"/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969" y="133350"/>
            <a:ext cx="5181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5400" b="1" dirty="0" smtClean="0">
                <a:solidFill>
                  <a:srgbClr val="746787"/>
                </a:solidFill>
                <a:latin typeface="Amatic SC" pitchFamily="2" charset="0"/>
                <a:cs typeface="Times New Roman" panose="02020603050405020304" pitchFamily="18" charset="0"/>
              </a:rPr>
              <a:t>Linda Reickard, pianist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879740"/>
            <a:ext cx="44196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solidFill>
                  <a:srgbClr val="009999"/>
                </a:solidFill>
                <a:latin typeface="Amatic SC" pitchFamily="2" charset="0"/>
                <a:cs typeface="Times New Roman" panose="02020603050405020304" pitchFamily="18" charset="0"/>
              </a:rPr>
              <a:t>“Hymn of Promise”</a:t>
            </a:r>
            <a:endParaRPr lang="en-US" sz="6000" b="1" dirty="0">
              <a:solidFill>
                <a:srgbClr val="009999"/>
              </a:solidFill>
              <a:latin typeface="Amatic SC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67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5242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BB44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Scripture </a:t>
            </a:r>
            <a:r>
              <a:rPr lang="en-US" sz="8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BB44A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Readings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2400" y="2876550"/>
            <a:ext cx="9144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Daniel 9:14</a:t>
            </a:r>
            <a:endParaRPr lang="en-US" sz="6600" b="1" dirty="0">
              <a:latin typeface="Papyrus" panose="03070502060502030205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" y="65187"/>
            <a:ext cx="9020175" cy="4983063"/>
          </a:xfrm>
          <a:prstGeom prst="rect">
            <a:avLst/>
          </a:prstGeom>
          <a:solidFill>
            <a:srgbClr val="C4D395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" y="-95250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 Lord kept watch over this calamity until he</a:t>
            </a:r>
          </a:p>
          <a:p>
            <a:pPr algn="ctr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it upon us.  </a:t>
            </a:r>
          </a:p>
          <a:p>
            <a:pPr algn="ctr"/>
            <a:r>
              <a:rPr lang="en-US" sz="5400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Indeed, the Lord our God is right in all that he has done;  for we have disobeyed his voice.</a:t>
            </a:r>
            <a:endParaRPr lang="en-US" sz="5400" dirty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6200" y="57150"/>
            <a:ext cx="8991600" cy="4953000"/>
          </a:xfrm>
          <a:prstGeom prst="rect">
            <a:avLst/>
          </a:prstGeom>
          <a:solidFill>
            <a:srgbClr val="746787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525F2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2875" y="128066"/>
            <a:ext cx="8858249" cy="4811167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 bwMode="auto">
          <a:xfrm>
            <a:off x="133350" y="514350"/>
            <a:ext cx="8934450" cy="38779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6000" b="1" dirty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L: </a:t>
            </a:r>
            <a:r>
              <a:rPr lang="en-US" sz="6000" b="1" dirty="0" smtClean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6000" b="1" dirty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word of God</a:t>
            </a:r>
          </a:p>
          <a:p>
            <a:pPr>
              <a:defRPr/>
            </a:pPr>
            <a:r>
              <a:rPr lang="en-US" sz="6000" b="1" dirty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smtClean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6000" b="1" dirty="0">
                <a:ln>
                  <a:solidFill>
                    <a:srgbClr val="746787"/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God.</a:t>
            </a:r>
          </a:p>
          <a:p>
            <a:pPr algn="ctr">
              <a:defRPr/>
            </a:pP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60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7B6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r>
              <a:rPr lang="en-US" sz="66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7B6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r>
              <a:rPr lang="en-US" sz="6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7B61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to God.</a:t>
            </a:r>
          </a:p>
        </p:txBody>
      </p:sp>
    </p:spTree>
    <p:extLst>
      <p:ext uri="{BB962C8B-B14F-4D97-AF65-F5344CB8AC3E}">
        <p14:creationId xmlns:p14="http://schemas.microsoft.com/office/powerpoint/2010/main" val="35338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9525"/>
            <a:ext cx="9220200" cy="51339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301349" y="2876548"/>
            <a:ext cx="9216749" cy="2215991"/>
            <a:chOff x="-301349" y="2876548"/>
            <a:chExt cx="9216749" cy="2215991"/>
          </a:xfrm>
        </p:grpSpPr>
        <p:sp>
          <p:nvSpPr>
            <p:cNvPr id="5" name="TextBox 4"/>
            <p:cNvSpPr txBox="1"/>
            <p:nvPr/>
          </p:nvSpPr>
          <p:spPr>
            <a:xfrm rot="21017834">
              <a:off x="-301349" y="2995193"/>
              <a:ext cx="39624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9600" b="1" dirty="0" smtClean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rgbClr val="82973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LillyBelle" pitchFamily="2" charset="-128"/>
                  <a:cs typeface="Times New Roman" panose="02020603050405020304" pitchFamily="18" charset="0"/>
                </a:rPr>
                <a:t>for</a:t>
              </a:r>
              <a:endParaRPr lang="en-US" sz="9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297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illyBelle" pitchFamily="2" charset="-128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0" y="2876548"/>
              <a:ext cx="63246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r"/>
              <a:r>
                <a:rPr lang="en-US" sz="138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7030A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Victory</a:t>
              </a:r>
              <a:endParaRPr lang="en-US" sz="13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47625" y="133350"/>
            <a:ext cx="9239250" cy="2865060"/>
            <a:chOff x="-47625" y="133350"/>
            <a:chExt cx="9239250" cy="2865060"/>
          </a:xfrm>
        </p:grpSpPr>
        <p:sp>
          <p:nvSpPr>
            <p:cNvPr id="4" name="TextBox 3"/>
            <p:cNvSpPr txBox="1"/>
            <p:nvPr/>
          </p:nvSpPr>
          <p:spPr>
            <a:xfrm>
              <a:off x="-28575" y="133350"/>
              <a:ext cx="9220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9600" b="1" dirty="0" smtClean="0">
                  <a:ln>
                    <a:solidFill>
                      <a:srgbClr val="746787"/>
                    </a:solidFill>
                  </a:ln>
                  <a:solidFill>
                    <a:srgbClr val="FF66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LillyBelle" pitchFamily="2" charset="-128"/>
                  <a:cs typeface="Times New Roman" panose="02020603050405020304" pitchFamily="18" charset="0"/>
                </a:rPr>
                <a:t>POWERFUL</a:t>
              </a:r>
              <a:r>
                <a:rPr lang="en-US" sz="8800" dirty="0" smtClean="0">
                  <a:ln>
                    <a:solidFill>
                      <a:srgbClr val="746787"/>
                    </a:solidFill>
                  </a:ln>
                  <a:solidFill>
                    <a:srgbClr val="FF66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47625" y="1428750"/>
              <a:ext cx="9220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en-US" sz="9600" b="1" dirty="0" smtClean="0">
                  <a:ln>
                    <a:solidFill>
                      <a:srgbClr val="746787"/>
                    </a:solidFill>
                  </a:ln>
                  <a:solidFill>
                    <a:srgbClr val="FF66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LillyBelle" pitchFamily="2" charset="-128"/>
                  <a:cs typeface="Times New Roman" panose="02020603050405020304" pitchFamily="18" charset="0"/>
                </a:rPr>
                <a:t>PRAYER</a:t>
              </a:r>
              <a:r>
                <a:rPr lang="en-US" sz="8800" dirty="0" smtClean="0">
                  <a:ln>
                    <a:solidFill>
                      <a:srgbClr val="746787"/>
                    </a:solidFill>
                  </a:ln>
                  <a:solidFill>
                    <a:srgbClr val="82973F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2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81600"/>
          </a:xfrm>
          <a:prstGeom prst="rect">
            <a:avLst/>
          </a:prstGeom>
          <a:solidFill>
            <a:srgbClr val="9BB44A"/>
          </a:solidFill>
          <a:ln w="76200">
            <a:solidFill>
              <a:srgbClr val="746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38570"/>
            <a:ext cx="6220968" cy="4123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3335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As the piano plays,  </a:t>
            </a:r>
          </a:p>
          <a:p>
            <a:r>
              <a:rPr lang="en-US" sz="48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  TITHES &amp; OFFERINGS  may be placed  	  in the plates at either</a:t>
            </a:r>
            <a:r>
              <a:rPr lang="en-US" sz="48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the front or    </a:t>
            </a:r>
          </a:p>
          <a:p>
            <a:r>
              <a:rPr lang="en-US" sz="48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          back of the sanctuary.  </a:t>
            </a:r>
          </a:p>
          <a:p>
            <a:r>
              <a:rPr lang="en-US" sz="36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FFEB"/>
                </a:solidFill>
                <a:latin typeface="AR CENA" panose="02000000000000000000" pitchFamily="2" charset="0"/>
              </a:rPr>
              <a:t>  </a:t>
            </a:r>
            <a:endParaRPr lang="en-US" sz="2800" dirty="0" smtClean="0">
              <a:solidFill>
                <a:srgbClr val="FFFFEB"/>
              </a:solidFill>
              <a:latin typeface="AR CENA" panose="02000000000000000000" pitchFamily="2" charset="0"/>
            </a:endParaRPr>
          </a:p>
          <a:p>
            <a:r>
              <a:rPr lang="en-US" sz="4800" dirty="0">
                <a:solidFill>
                  <a:srgbClr val="FFFFEB"/>
                </a:solidFill>
                <a:latin typeface="AR CENA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FFEB"/>
                </a:solidFill>
                <a:latin typeface="AR CENA" panose="02000000000000000000" pitchFamily="2" charset="0"/>
              </a:rPr>
              <a:t>                                     Thank you!</a:t>
            </a:r>
            <a:endParaRPr lang="en-US" sz="4800" dirty="0">
              <a:solidFill>
                <a:srgbClr val="FFFFEB"/>
              </a:solidFill>
              <a:latin typeface="AR CEN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43349"/>
            <a:ext cx="800212" cy="54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8506" y="4543348"/>
            <a:ext cx="800212" cy="54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36" y="4543347"/>
            <a:ext cx="800212" cy="543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697" y="4543349"/>
            <a:ext cx="913952" cy="54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" y="4514767"/>
            <a:ext cx="504896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ffice Manager\Desktop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"/>
            <a:ext cx="9677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123950"/>
            <a:ext cx="7772400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5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Offertory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48615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solidFill>
                  <a:srgbClr val="C4D39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 panose="02000505000000020004" pitchFamily="2" charset="0"/>
              </a:rPr>
              <a:t>“Consolation”</a:t>
            </a:r>
            <a:endParaRPr lang="en-US" sz="4800" dirty="0">
              <a:solidFill>
                <a:srgbClr val="C4D39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chitects Daught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005012" y="658610"/>
            <a:ext cx="6781800" cy="4503940"/>
            <a:chOff x="2371725" y="675516"/>
            <a:chExt cx="6781800" cy="4503940"/>
          </a:xfrm>
        </p:grpSpPr>
        <p:sp>
          <p:nvSpPr>
            <p:cNvPr id="16" name="TextBox 15"/>
            <p:cNvSpPr txBox="1"/>
            <p:nvPr/>
          </p:nvSpPr>
          <p:spPr>
            <a:xfrm>
              <a:off x="2371725" y="2532578"/>
              <a:ext cx="67818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r"/>
              <a:r>
                <a:rPr lang="en-US" sz="166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FFFFE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Gloucester MT Extra Condensed" panose="02030808020601010101" pitchFamily="18" charset="0"/>
                </a:rPr>
                <a:t>Doxology</a:t>
              </a:r>
              <a:endParaRPr lang="en-US" sz="16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2600" y="675516"/>
              <a:ext cx="35052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r"/>
              <a:r>
                <a:rPr lang="en-US" sz="16600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FFFFE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Gloucester MT Extra Condensed" panose="02030808020601010101" pitchFamily="18" charset="0"/>
                </a:rPr>
                <a:t>the</a:t>
              </a:r>
              <a:endParaRPr lang="en-US" sz="16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E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67312" y="-108647"/>
            <a:ext cx="3976688" cy="923330"/>
            <a:chOff x="0" y="-9525"/>
            <a:chExt cx="3976688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0" y="-9525"/>
              <a:ext cx="3976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Lowvetica" pitchFamily="2" charset="0"/>
                </a:rPr>
                <a:t> </a:t>
              </a:r>
              <a:r>
                <a:rPr lang="en-US" sz="5400" b="1" dirty="0" smtClean="0">
                  <a:solidFill>
                    <a:schemeClr val="bg1"/>
                  </a:solidFill>
                  <a:latin typeface="Lowvetica" pitchFamily="2" charset="0"/>
                </a:rPr>
                <a:t>  Please Stand</a:t>
              </a:r>
              <a:endParaRPr lang="en-US" sz="5400" b="1" dirty="0">
                <a:solidFill>
                  <a:schemeClr val="bg1"/>
                </a:solidFill>
                <a:latin typeface="Lowvetica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28600" y="309265"/>
              <a:ext cx="0" cy="59022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905000" y="518323"/>
            <a:ext cx="466725" cy="433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0062" y="112395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08647"/>
            <a:ext cx="4343400" cy="55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9575" y="20955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God, </a:t>
            </a:r>
          </a:p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from whom </a:t>
            </a:r>
          </a:p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 blessings flow;</a:t>
            </a:r>
          </a:p>
        </p:txBody>
      </p:sp>
    </p:spTree>
    <p:extLst>
      <p:ext uri="{BB962C8B-B14F-4D97-AF65-F5344CB8AC3E}">
        <p14:creationId xmlns:p14="http://schemas.microsoft.com/office/powerpoint/2010/main" val="13491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0050" y="20955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God, 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ll creatures here below.</a:t>
            </a:r>
          </a:p>
        </p:txBody>
      </p:sp>
    </p:spTree>
    <p:extLst>
      <p:ext uri="{BB962C8B-B14F-4D97-AF65-F5344CB8AC3E}">
        <p14:creationId xmlns:p14="http://schemas.microsoft.com/office/powerpoint/2010/main" val="42857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1474" y="209550"/>
            <a:ext cx="8382000" cy="45166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Alleluia!</a:t>
            </a:r>
          </a:p>
          <a:p>
            <a:pPr algn="ctr"/>
            <a:r>
              <a:rPr lang="en-US" sz="115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6744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ffice Manager\Desktop\CJs FILE CABINET\CJ CLIP ART\SEASON-Spring\LENT - SPRING BACKGROUNDS\grass_22325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7150"/>
            <a:ext cx="8991600" cy="50292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-17145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i="1" dirty="0" smtClean="0">
                <a:latin typeface="Gabriola" panose="04040605051002020D02" pitchFamily="82" charset="0"/>
              </a:rPr>
              <a:t>(</a:t>
            </a:r>
            <a:r>
              <a:rPr lang="en-US" sz="5400" i="1" dirty="0" smtClean="0">
                <a:latin typeface="Gabriola" panose="04040605051002020D02" pitchFamily="82" charset="0"/>
              </a:rPr>
              <a:t>read responsively)</a:t>
            </a:r>
            <a:endParaRPr lang="en-US" sz="4400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775" y="1047750"/>
            <a:ext cx="9001125" cy="4239339"/>
            <a:chOff x="85725" y="199668"/>
            <a:chExt cx="9001125" cy="4239339"/>
          </a:xfrm>
        </p:grpSpPr>
        <p:sp>
          <p:nvSpPr>
            <p:cNvPr id="12" name="TextBox 11"/>
            <p:cNvSpPr txBox="1"/>
            <p:nvPr/>
          </p:nvSpPr>
          <p:spPr>
            <a:xfrm>
              <a:off x="85725" y="199668"/>
              <a:ext cx="89916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5000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D2CDD9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Call to</a:t>
              </a:r>
              <a:endParaRPr lang="en-US" sz="15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2CDD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250" y="2038350"/>
              <a:ext cx="89916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5000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rgbClr val="D2CDD9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LillyBelle" pitchFamily="2" charset="-128"/>
                  <a:ea typeface="LillyBelle" pitchFamily="2" charset="-128"/>
                  <a:cs typeface="LillyBelle" pitchFamily="2" charset="-128"/>
                </a:rPr>
                <a:t>Worship</a:t>
              </a:r>
              <a:endParaRPr lang="en-US" sz="15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2CDD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70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309591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God,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t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he source of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ll our gifts!</a:t>
            </a:r>
          </a:p>
        </p:txBody>
      </p:sp>
    </p:spTree>
    <p:extLst>
      <p:ext uri="{BB962C8B-B14F-4D97-AF65-F5344CB8AC3E}">
        <p14:creationId xmlns:p14="http://schemas.microsoft.com/office/powerpoint/2010/main" val="11318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5" y="36195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Jesus Christ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w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hose power</a:t>
            </a:r>
          </a:p>
          <a:p>
            <a:pPr algn="ctr"/>
            <a:r>
              <a:rPr lang="en-US" sz="9600" b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u</a:t>
            </a: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plifts!</a:t>
            </a:r>
          </a:p>
        </p:txBody>
      </p:sp>
    </p:spTree>
    <p:extLst>
      <p:ext uri="{BB962C8B-B14F-4D97-AF65-F5344CB8AC3E}">
        <p14:creationId xmlns:p14="http://schemas.microsoft.com/office/powerpoint/2010/main" val="9059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19050"/>
            <a:ext cx="8382000" cy="50629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Praise the Spirit,</a:t>
            </a:r>
          </a:p>
          <a:p>
            <a:pPr algn="ctr">
              <a:spcAft>
                <a:spcPts val="4200"/>
              </a:spcAft>
            </a:pP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Holy Spirit!</a:t>
            </a:r>
          </a:p>
          <a:p>
            <a:pPr algn="ctr">
              <a:spcAft>
                <a:spcPts val="4200"/>
              </a:spcAft>
            </a:pPr>
            <a:r>
              <a:rPr lang="en-US" sz="96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Alleluia! Alleluia!</a:t>
            </a:r>
          </a:p>
        </p:txBody>
      </p:sp>
    </p:spTree>
    <p:extLst>
      <p:ext uri="{BB962C8B-B14F-4D97-AF65-F5344CB8AC3E}">
        <p14:creationId xmlns:p14="http://schemas.microsoft.com/office/powerpoint/2010/main" val="41574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1"/>
            <a:ext cx="8839200" cy="487680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150495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3800" b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loucester MT Extra Condensed" panose="02030808020601010101" pitchFamily="18" charset="0"/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4014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2237" y="19050"/>
            <a:ext cx="6791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9BB44A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SHARING JOYS</a:t>
            </a:r>
          </a:p>
          <a:p>
            <a:pPr algn="ctr"/>
            <a:r>
              <a:rPr lang="en-US" sz="8800" b="1" dirty="0" smtClean="0">
                <a:solidFill>
                  <a:srgbClr val="9BB44A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&amp; CONCERNS</a:t>
            </a:r>
            <a:endParaRPr lang="en-US" sz="8800" b="1" dirty="0">
              <a:solidFill>
                <a:srgbClr val="9BB44A"/>
              </a:solidFill>
              <a:latin typeface="Give It Your Heart" panose="02000603000000000000" pitchFamily="2" charset="0"/>
              <a:ea typeface="Give It Your Hear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76550"/>
            <a:ext cx="90677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4678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doni MT Poster Compressed" panose="02070706080601050204" pitchFamily="18" charset="0"/>
                <a:ea typeface="LillyBelle" pitchFamily="2" charset="-128"/>
                <a:cs typeface="LillyBelle" pitchFamily="2" charset="-128"/>
              </a:rPr>
              <a:t>Pastoral Prayer</a:t>
            </a:r>
            <a:endParaRPr lang="en-US" sz="15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746787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doni MT Poster Compressed" panose="0207070608060105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33800" y="3028950"/>
            <a:ext cx="464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3581400" cy="33337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443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5" y="127635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Father,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art in heaven,</a:t>
            </a:r>
          </a:p>
          <a:p>
            <a:pPr algn="ctr"/>
            <a:r>
              <a:rPr lang="en-US" sz="72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allowed be thy name.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38125" y="-323850"/>
            <a:ext cx="4876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noFill/>
                  <a:prstDash val="solid"/>
                </a:ln>
                <a:solidFill>
                  <a:srgbClr val="9BB44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owvetica" pitchFamily="2" charset="0"/>
              </a:rPr>
              <a:t>in unison:</a:t>
            </a:r>
            <a:endParaRPr lang="en-US" sz="8800" b="1" dirty="0">
              <a:ln w="12700">
                <a:noFill/>
                <a:prstDash val="solid"/>
              </a:ln>
              <a:solidFill>
                <a:srgbClr val="9BB44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owvetica" pitchFamily="2" charset="0"/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" y="319117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kingdom come,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will be done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earth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it is in heaven.</a:t>
            </a:r>
            <a:endParaRPr lang="en-US" sz="7200" i="1" dirty="0">
              <a:ln>
                <a:solidFill>
                  <a:srgbClr val="9BB44A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6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417588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us this day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daily bread</a:t>
            </a:r>
          </a:p>
        </p:txBody>
      </p:sp>
    </p:spTree>
    <p:extLst>
      <p:ext uri="{BB962C8B-B14F-4D97-AF65-F5344CB8AC3E}">
        <p14:creationId xmlns:p14="http://schemas.microsoft.com/office/powerpoint/2010/main" val="8149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6195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66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forgive us our trespasses, </a:t>
            </a:r>
            <a:endParaRPr lang="en-US" sz="6600" b="1" i="1" dirty="0" smtClean="0">
              <a:ln>
                <a:solidFill>
                  <a:srgbClr val="9BB44A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66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forgive those who trespass </a:t>
            </a:r>
            <a:r>
              <a:rPr lang="en-US" sz="66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6600" b="1" i="1" dirty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us.</a:t>
            </a:r>
          </a:p>
        </p:txBody>
      </p:sp>
    </p:spTree>
    <p:extLst>
      <p:ext uri="{BB962C8B-B14F-4D97-AF65-F5344CB8AC3E}">
        <p14:creationId xmlns:p14="http://schemas.microsoft.com/office/powerpoint/2010/main" val="17475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" y="309592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lead us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into temptation,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deliver us </a:t>
            </a:r>
          </a:p>
          <a:p>
            <a:pPr algn="ctr"/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evil.</a:t>
            </a:r>
            <a:endParaRPr lang="en-US" sz="7200" b="1" i="1" dirty="0">
              <a:ln>
                <a:solidFill>
                  <a:srgbClr val="9BB44A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372600" cy="5353050"/>
            <a:chOff x="0" y="0"/>
            <a:chExt cx="9372600" cy="535305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746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20955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209550"/>
            <a:ext cx="8610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6600" dirty="0" smtClean="0">
                <a:latin typeface="Bodoni MT Black" panose="02070A03080606020203" pitchFamily="18" charset="0"/>
              </a:rPr>
              <a:t>LITURGIST:</a:t>
            </a:r>
            <a:endParaRPr lang="en-US" sz="1200" dirty="0">
              <a:latin typeface="Bodoni MT Black" panose="02070A03080606020203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oday is a day especially created for you to find peace and rest.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13601"/>
            <a:ext cx="9144000" cy="53707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4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thine is the </a:t>
            </a:r>
            <a:r>
              <a:rPr lang="en-US" sz="6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KINGDOM, </a:t>
            </a:r>
          </a:p>
          <a:p>
            <a:pPr algn="ctr"/>
            <a:r>
              <a:rPr lang="en-US" sz="64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6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POWER, </a:t>
            </a:r>
          </a:p>
          <a:p>
            <a:pPr algn="ctr"/>
            <a:r>
              <a:rPr lang="en-US" sz="64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6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GLORY </a:t>
            </a:r>
            <a:r>
              <a:rPr lang="en-US" sz="64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forever.</a:t>
            </a:r>
          </a:p>
          <a:p>
            <a:pPr algn="ctr">
              <a:spcBef>
                <a:spcPts val="600"/>
              </a:spcBef>
            </a:pPr>
            <a:r>
              <a:rPr lang="en-US" sz="66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smtClean="0">
                <a:ln>
                  <a:solidFill>
                    <a:srgbClr val="9BB44A"/>
                  </a:solidFill>
                </a:ln>
                <a:solidFill>
                  <a:srgbClr val="74678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Amen.</a:t>
            </a:r>
            <a:endParaRPr lang="en-US" sz="6600" b="1" i="1" dirty="0">
              <a:ln>
                <a:solidFill>
                  <a:srgbClr val="9BB44A"/>
                </a:solidFill>
              </a:ln>
              <a:solidFill>
                <a:srgbClr val="74678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00050"/>
            <a:ext cx="10210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375" y="-40005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Lowvetica" pitchFamily="2" charset="0"/>
              </a:rPr>
              <a:t>HYMN </a:t>
            </a:r>
            <a:r>
              <a:rPr lang="en-US" sz="13800" dirty="0" smtClean="0">
                <a:solidFill>
                  <a:schemeClr val="bg1"/>
                </a:solidFill>
                <a:latin typeface="Lowvetica" pitchFamily="2" charset="0"/>
              </a:rPr>
              <a:t>#467</a:t>
            </a:r>
            <a:endParaRPr lang="en-US" sz="88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12836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“Trust &amp; Obey”</a:t>
            </a:r>
            <a:endParaRPr lang="en-US" sz="12800" dirty="0">
              <a:solidFill>
                <a:schemeClr val="bg1"/>
              </a:solidFill>
              <a:latin typeface="AR BONNI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7475" y="135255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(verses 1 &amp; 2)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ECF8"/>
          </a:solidFill>
          <a:ln w="76200">
            <a:solidFill>
              <a:srgbClr val="9BB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" y="33337"/>
            <a:ext cx="88773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When we walk with the Lord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i</a:t>
            </a:r>
            <a:r>
              <a:rPr lang="en-US" sz="4800" dirty="0" smtClean="0">
                <a:latin typeface="Comic Sans MS" panose="030F0702030302020204" pitchFamily="66" charset="0"/>
              </a:rPr>
              <a:t>n the light of his word,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w</a:t>
            </a:r>
            <a:r>
              <a:rPr lang="en-US" sz="4800" dirty="0" smtClean="0">
                <a:latin typeface="Comic Sans MS" panose="030F0702030302020204" pitchFamily="66" charset="0"/>
              </a:rPr>
              <a:t>hat </a:t>
            </a:r>
            <a:r>
              <a:rPr lang="en-US" sz="4800" dirty="0" smtClean="0">
                <a:latin typeface="Comic Sans MS" panose="030F0702030302020204" pitchFamily="66" charset="0"/>
              </a:rPr>
              <a:t>a glory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he sheds on our way!</a:t>
            </a:r>
          </a:p>
        </p:txBody>
      </p:sp>
      <p:sp>
        <p:nvSpPr>
          <p:cNvPr id="2" name="TextBox 1"/>
          <p:cNvSpPr txBox="1"/>
          <p:nvPr/>
        </p:nvSpPr>
        <p:spPr>
          <a:xfrm rot="20208516">
            <a:off x="404922" y="3098063"/>
            <a:ext cx="13144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5400" dirty="0" smtClean="0">
                <a:ln>
                  <a:solidFill>
                    <a:srgbClr val="746787"/>
                  </a:solidFill>
                </a:ln>
                <a:solidFill>
                  <a:srgbClr val="FF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una" pitchFamily="2" charset="0"/>
              </a:rPr>
              <a:t>V1</a:t>
            </a:r>
            <a:endParaRPr lang="en-US" sz="5400" dirty="0">
              <a:ln>
                <a:solidFill>
                  <a:srgbClr val="746787"/>
                </a:solidFill>
              </a:ln>
              <a:solidFill>
                <a:srgbClr val="FF66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u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ECF8"/>
          </a:solidFill>
          <a:ln w="76200">
            <a:solidFill>
              <a:srgbClr val="9BB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" y="109537"/>
            <a:ext cx="88773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While we do his good will,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He abides with us still,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a</a:t>
            </a:r>
            <a:r>
              <a:rPr lang="en-US" sz="4800" dirty="0" smtClean="0">
                <a:latin typeface="Comic Sans MS" panose="030F0702030302020204" pitchFamily="66" charset="0"/>
              </a:rPr>
              <a:t>nd with all who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will trust &amp; obey.</a:t>
            </a:r>
          </a:p>
        </p:txBody>
      </p:sp>
    </p:spTree>
    <p:extLst>
      <p:ext uri="{BB962C8B-B14F-4D97-AF65-F5344CB8AC3E}">
        <p14:creationId xmlns:p14="http://schemas.microsoft.com/office/powerpoint/2010/main" val="26213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ECF8"/>
          </a:solidFill>
          <a:ln w="76200">
            <a:solidFill>
              <a:srgbClr val="9BB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0"/>
            <a:ext cx="8991600" cy="486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Trust &amp; Obey,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for there’s no other way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to be happy in Jesus—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b</a:t>
            </a:r>
            <a:r>
              <a:rPr lang="en-US" sz="4800" dirty="0" smtClean="0">
                <a:latin typeface="Comic Sans MS" panose="030F0702030302020204" pitchFamily="66" charset="0"/>
              </a:rPr>
              <a:t>ut to trust and obey.</a:t>
            </a:r>
          </a:p>
        </p:txBody>
      </p:sp>
    </p:spTree>
    <p:extLst>
      <p:ext uri="{BB962C8B-B14F-4D97-AF65-F5344CB8AC3E}">
        <p14:creationId xmlns:p14="http://schemas.microsoft.com/office/powerpoint/2010/main" val="22131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ECF8"/>
          </a:solidFill>
          <a:ln w="76200">
            <a:solidFill>
              <a:srgbClr val="9BB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" y="33337"/>
            <a:ext cx="88773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Not a burden we bear,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n</a:t>
            </a:r>
            <a:r>
              <a:rPr lang="en-US" sz="4800" dirty="0" smtClean="0">
                <a:latin typeface="Comic Sans MS" panose="030F0702030302020204" pitchFamily="66" charset="0"/>
              </a:rPr>
              <a:t>ot a sorrow we share,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b</a:t>
            </a:r>
            <a:r>
              <a:rPr lang="en-US" sz="4800" dirty="0" smtClean="0">
                <a:latin typeface="Comic Sans MS" panose="030F0702030302020204" pitchFamily="66" charset="0"/>
              </a:rPr>
              <a:t>ut our toil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he doth richly repay;</a:t>
            </a:r>
          </a:p>
        </p:txBody>
      </p:sp>
      <p:sp>
        <p:nvSpPr>
          <p:cNvPr id="2" name="TextBox 1"/>
          <p:cNvSpPr txBox="1"/>
          <p:nvPr/>
        </p:nvSpPr>
        <p:spPr>
          <a:xfrm rot="20208516">
            <a:off x="392536" y="3037700"/>
            <a:ext cx="16210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5400" dirty="0" smtClean="0">
                <a:ln>
                  <a:solidFill>
                    <a:srgbClr val="746787"/>
                  </a:solidFill>
                </a:ln>
                <a:solidFill>
                  <a:srgbClr val="FF66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una" pitchFamily="2" charset="0"/>
              </a:rPr>
              <a:t>V2</a:t>
            </a:r>
            <a:endParaRPr lang="en-US" sz="5400" dirty="0">
              <a:ln>
                <a:solidFill>
                  <a:srgbClr val="746787"/>
                </a:solidFill>
              </a:ln>
              <a:solidFill>
                <a:srgbClr val="FF66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u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ECF8"/>
          </a:solidFill>
          <a:ln w="76200">
            <a:solidFill>
              <a:srgbClr val="9BB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" y="109537"/>
            <a:ext cx="88773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Not a grief or a loss,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n</a:t>
            </a:r>
            <a:r>
              <a:rPr lang="en-US" sz="4800" dirty="0" smtClean="0">
                <a:latin typeface="Comic Sans MS" panose="030F0702030302020204" pitchFamily="66" charset="0"/>
              </a:rPr>
              <a:t>ot a frown or a cross,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b</a:t>
            </a:r>
            <a:r>
              <a:rPr lang="en-US" sz="4800" dirty="0" smtClean="0">
                <a:latin typeface="Comic Sans MS" panose="030F0702030302020204" pitchFamily="66" charset="0"/>
              </a:rPr>
              <a:t>ut is blest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i</a:t>
            </a:r>
            <a:r>
              <a:rPr lang="en-US" sz="4800" dirty="0" smtClean="0">
                <a:latin typeface="Comic Sans MS" panose="030F0702030302020204" pitchFamily="66" charset="0"/>
              </a:rPr>
              <a:t>f we trust and obey.</a:t>
            </a:r>
          </a:p>
        </p:txBody>
      </p:sp>
    </p:spTree>
    <p:extLst>
      <p:ext uri="{BB962C8B-B14F-4D97-AF65-F5344CB8AC3E}">
        <p14:creationId xmlns:p14="http://schemas.microsoft.com/office/powerpoint/2010/main" val="37774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ECF8"/>
          </a:solidFill>
          <a:ln w="76200">
            <a:solidFill>
              <a:srgbClr val="9BB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0"/>
            <a:ext cx="8991600" cy="486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Trust &amp; Obey,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for there’s no other way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 smtClean="0">
                <a:latin typeface="Comic Sans MS" panose="030F0702030302020204" pitchFamily="66" charset="0"/>
              </a:rPr>
              <a:t>to be happy in Jesus—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4800" dirty="0">
                <a:latin typeface="Comic Sans MS" panose="030F0702030302020204" pitchFamily="66" charset="0"/>
              </a:rPr>
              <a:t>b</a:t>
            </a:r>
            <a:r>
              <a:rPr lang="en-US" sz="4800" dirty="0" smtClean="0">
                <a:latin typeface="Comic Sans MS" panose="030F0702030302020204" pitchFamily="66" charset="0"/>
              </a:rPr>
              <a:t>ut to trust and obey.</a:t>
            </a:r>
          </a:p>
        </p:txBody>
      </p:sp>
    </p:spTree>
    <p:extLst>
      <p:ext uri="{BB962C8B-B14F-4D97-AF65-F5344CB8AC3E}">
        <p14:creationId xmlns:p14="http://schemas.microsoft.com/office/powerpoint/2010/main" val="29627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ffice Manager\Desktop\CJs FILE CABINET\CJ CLIP ART\SEASON-Spring\LENT - SPRING BACKGROUNDS\grass_22325a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00050"/>
            <a:ext cx="9982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804684"/>
            <a:ext cx="830580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3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D2CDD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Blessing</a:t>
            </a:r>
            <a:endParaRPr lang="en-US" sz="13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D2CDD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20675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/>
            <a:r>
              <a:rPr lang="en-US" sz="880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4D39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&amp; Dismissal</a:t>
            </a:r>
            <a:endParaRPr lang="en-US" sz="8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4D39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2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4286"/>
            <a:ext cx="9124949" cy="5072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1509" y="4762"/>
            <a:ext cx="9143999" cy="513873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509" y="2080069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POSTLUDE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58" y="2086333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400" b="1" dirty="0" smtClean="0">
                <a:ln>
                  <a:solidFill>
                    <a:srgbClr val="746787"/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POSTLUDE</a:t>
            </a:r>
            <a:endParaRPr lang="en-US" sz="12400" b="1" dirty="0">
              <a:ln>
                <a:solidFill>
                  <a:srgbClr val="746787"/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674" y="133350"/>
            <a:ext cx="5181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5400" b="1" dirty="0" smtClean="0">
                <a:solidFill>
                  <a:srgbClr val="746787"/>
                </a:solidFill>
                <a:latin typeface="Amatic SC" pitchFamily="2" charset="0"/>
                <a:cs typeface="Times New Roman" panose="02020603050405020304" pitchFamily="18" charset="0"/>
              </a:rPr>
              <a:t>Linda Reickard, pianist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87974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smtClean="0">
                <a:solidFill>
                  <a:srgbClr val="009999"/>
                </a:solidFill>
                <a:latin typeface="Amatic SC" pitchFamily="2" charset="0"/>
                <a:cs typeface="Times New Roman" panose="02020603050405020304" pitchFamily="18" charset="0"/>
              </a:rPr>
              <a:t>“</a:t>
            </a:r>
            <a:r>
              <a:rPr lang="en-US" sz="5400" b="1">
                <a:solidFill>
                  <a:srgbClr val="009999"/>
                </a:solidFill>
                <a:latin typeface="Amatic SC" pitchFamily="2" charset="0"/>
                <a:cs typeface="Times New Roman" panose="02020603050405020304" pitchFamily="18" charset="0"/>
              </a:rPr>
              <a:t>T</a:t>
            </a:r>
            <a:r>
              <a:rPr lang="en-US" sz="5400" b="1" smtClean="0">
                <a:solidFill>
                  <a:srgbClr val="009999"/>
                </a:solidFill>
                <a:latin typeface="Amatic SC" pitchFamily="2" charset="0"/>
                <a:cs typeface="Times New Roman" panose="02020603050405020304" pitchFamily="18" charset="0"/>
              </a:rPr>
              <a:t>he Crusaders”</a:t>
            </a:r>
            <a:endParaRPr lang="en-US" sz="5400" b="1" dirty="0">
              <a:solidFill>
                <a:srgbClr val="009999"/>
              </a:solidFill>
              <a:latin typeface="Amatic SC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8600" y="-247650"/>
            <a:ext cx="9372600" cy="5391150"/>
            <a:chOff x="-228600" y="-247650"/>
            <a:chExt cx="9372600" cy="539115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28600" y="-247650"/>
              <a:ext cx="9144000" cy="5181600"/>
            </a:xfrm>
            <a:prstGeom prst="rect">
              <a:avLst/>
            </a:prstGeom>
            <a:solidFill>
              <a:srgbClr val="ABA2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2475" y="209550"/>
            <a:ext cx="838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6600" dirty="0" smtClean="0">
                <a:latin typeface="Bodoni MT Black" panose="02070A03080606020203" pitchFamily="18" charset="0"/>
              </a:rPr>
              <a:t>PEOPLE:</a:t>
            </a:r>
            <a:endParaRPr lang="en-US" sz="1600" dirty="0" smtClean="0">
              <a:latin typeface="Bodoni MT Black" panose="02070A03080606020203" pitchFamily="18" charset="0"/>
            </a:endParaRPr>
          </a:p>
          <a:p>
            <a:r>
              <a:rPr lang="en-US" sz="6000" dirty="0"/>
              <a:t>	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our hectic lives, we surely need such a time as this.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372600" cy="5353050"/>
            <a:chOff x="0" y="0"/>
            <a:chExt cx="9372600" cy="535305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746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28600" y="20955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59055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Bodoni MT Black" panose="02070A03080606020203" pitchFamily="18" charset="0"/>
              </a:rPr>
              <a:t>LITURGIST:</a:t>
            </a:r>
          </a:p>
          <a:p>
            <a:endParaRPr lang="en-US" sz="2400" dirty="0" smtClean="0">
              <a:latin typeface="Bodoni MT Black" panose="02070A03080606020203" pitchFamily="18" charset="0"/>
            </a:endParaRPr>
          </a:p>
          <a:p>
            <a:r>
              <a:rPr lang="en-US" sz="6600" dirty="0">
                <a:latin typeface="Bodoni MT Black" panose="02070A03080606020203" pitchFamily="18" charset="0"/>
              </a:rPr>
              <a:t> 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Come.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 in the Lord.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8600" y="-247650"/>
            <a:ext cx="9372600" cy="5391150"/>
            <a:chOff x="-228600" y="-247650"/>
            <a:chExt cx="9372600" cy="539115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28600" y="-247650"/>
              <a:ext cx="9144000" cy="5181600"/>
            </a:xfrm>
            <a:prstGeom prst="rect">
              <a:avLst/>
            </a:prstGeom>
            <a:solidFill>
              <a:srgbClr val="ABA2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8150" y="361950"/>
            <a:ext cx="85915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Bodoni MT Black" panose="02070A03080606020203" pitchFamily="18" charset="0"/>
              </a:rPr>
              <a:t>PEOPLE</a:t>
            </a:r>
            <a:r>
              <a:rPr lang="en-US" sz="6600" dirty="0" smtClean="0">
                <a:latin typeface="Bodoni MT Black" panose="02070A03080606020203" pitchFamily="18" charset="0"/>
              </a:rPr>
              <a:t>:</a:t>
            </a:r>
          </a:p>
          <a:p>
            <a:endParaRPr lang="en-US" sz="2400" dirty="0">
              <a:latin typeface="Bodoni MT Black" panose="02070A03080606020203" pitchFamily="18" charset="0"/>
            </a:endParaRP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Our souls long for   </a:t>
            </a:r>
          </a:p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God’s refreshing love.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467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209550"/>
            <a:ext cx="9144000" cy="5143500"/>
          </a:xfrm>
          <a:prstGeom prst="rect">
            <a:avLst/>
          </a:prstGeom>
          <a:solidFill>
            <a:srgbClr val="9BB4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61950"/>
            <a:ext cx="86106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6600" dirty="0" smtClean="0">
                <a:latin typeface="Bodoni MT Black" panose="02070A03080606020203" pitchFamily="18" charset="0"/>
              </a:rPr>
              <a:t>LITURGIST: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Let the demands of your week melt away 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28600" y="-247650"/>
            <a:ext cx="9372600" cy="5391150"/>
            <a:chOff x="-228600" y="-247650"/>
            <a:chExt cx="9372600" cy="539115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9BB4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28600" y="-247650"/>
              <a:ext cx="9144000" cy="5181600"/>
            </a:xfrm>
            <a:prstGeom prst="rect">
              <a:avLst/>
            </a:prstGeom>
            <a:solidFill>
              <a:srgbClr val="ABA2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76225" y="361950"/>
            <a:ext cx="85153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Bodoni MT Black" panose="02070A03080606020203" pitchFamily="18" charset="0"/>
              </a:rPr>
              <a:t>PEOPLE</a:t>
            </a:r>
            <a:r>
              <a:rPr lang="en-US" sz="6600" dirty="0" smtClean="0">
                <a:latin typeface="Bodoni MT Black" panose="02070A03080606020203" pitchFamily="18" charset="0"/>
              </a:rPr>
              <a:t>:</a:t>
            </a:r>
          </a:p>
          <a:p>
            <a:endParaRPr lang="en-US" sz="1600" dirty="0">
              <a:latin typeface="Bodoni MT Black" panose="02070A03080606020203" pitchFamily="18" charset="0"/>
            </a:endParaRPr>
          </a:p>
          <a:p>
            <a:r>
              <a:rPr lang="en-US" sz="6600" dirty="0"/>
              <a:t> </a:t>
            </a:r>
            <a:r>
              <a:rPr lang="en-US" sz="6600" dirty="0" smtClean="0"/>
              <a:t> 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Refresh and restore us, O Lord, we pray.   Amen.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9373</TotalTime>
  <Words>521</Words>
  <Application>Microsoft Office PowerPoint</Application>
  <PresentationFormat>On-screen Show (16:9)</PresentationFormat>
  <Paragraphs>144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gather together  to ask the Lord’s blessing; he chastens and hastens  his will to make known. </vt:lpstr>
      <vt:lpstr>The wicked oppressing now cease from distressing.  Sing praises to his name;  he forgets not his own.</vt:lpstr>
      <vt:lpstr>Beside us to guide us, our God with us joining, ordaining, maintaining his kingdom divine;</vt:lpstr>
      <vt:lpstr>So from the beginning the fight we were winning; thou, Lord, wast at our side, all glory be thine!</vt:lpstr>
      <vt:lpstr>We all do extol thee, thou leader triumphant, and pray that thou still our defender wilt be.</vt:lpstr>
      <vt:lpstr>Let thy congregation escape tribulation; thy name be ever praised! O Lord, make us free!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Office Manager</cp:lastModifiedBy>
  <cp:revision>1185</cp:revision>
  <dcterms:created xsi:type="dcterms:W3CDTF">2018-06-07T15:56:17Z</dcterms:created>
  <dcterms:modified xsi:type="dcterms:W3CDTF">2024-04-26T17:59:57Z</dcterms:modified>
</cp:coreProperties>
</file>