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651" r:id="rId2"/>
    <p:sldId id="1649" r:id="rId3"/>
    <p:sldId id="1652" r:id="rId4"/>
    <p:sldId id="1653" r:id="rId5"/>
    <p:sldId id="1654" r:id="rId6"/>
    <p:sldId id="1650" r:id="rId7"/>
    <p:sldId id="1648" r:id="rId8"/>
    <p:sldId id="416" r:id="rId9"/>
    <p:sldId id="514" r:id="rId10"/>
    <p:sldId id="1655" r:id="rId11"/>
    <p:sldId id="1647" r:id="rId12"/>
    <p:sldId id="497" r:id="rId13"/>
    <p:sldId id="499" r:id="rId14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448"/>
    <a:srgbClr val="800080"/>
    <a:srgbClr val="009999"/>
    <a:srgbClr val="CC9700"/>
    <a:srgbClr val="DAA100"/>
    <a:srgbClr val="F1F3F9"/>
    <a:srgbClr val="F1E8F8"/>
    <a:srgbClr val="DEC8EE"/>
    <a:srgbClr val="C9A6E4"/>
    <a:srgbClr val="B38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495" autoAdjust="0"/>
  </p:normalViewPr>
  <p:slideViewPr>
    <p:cSldViewPr>
      <p:cViewPr varScale="1">
        <p:scale>
          <a:sx n="111" d="100"/>
          <a:sy n="111" d="100"/>
        </p:scale>
        <p:origin x="960" y="-7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28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95373-BF69-44AA-B31F-696E11CEB97D}" type="datetimeFigureOut">
              <a:rPr lang="en-US" smtClean="0"/>
              <a:t>05/16/2025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19DEB-7F3D-49FA-9041-6F801A330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22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68A91-39AF-4C12-9EB7-12BF09FECD08}" type="datetimeFigureOut">
              <a:rPr lang="en-US" smtClean="0"/>
              <a:t>05/16/2025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C1D34-3B82-4B46-A3CB-605AC9662D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7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0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fade/>
      </p:transition>
    </mc:Choice>
    <mc:Fallback>
      <p:transition spd="slow" advClick="0" advTm="1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fade/>
      </p:transition>
    </mc:Choice>
    <mc:Fallback>
      <p:transition spd="slow" advClick="0" advTm="1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2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fade/>
      </p:transition>
    </mc:Choice>
    <mc:Fallback>
      <p:transition spd="slow" advClick="0" advTm="1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fade/>
      </p:transition>
    </mc:Choice>
    <mc:Fallback>
      <p:transition spd="slow" advClick="0" advTm="1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7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fade/>
      </p:transition>
    </mc:Choice>
    <mc:Fallback>
      <p:transition spd="slow" advClick="0" advTm="1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05/16/2025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5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fade/>
      </p:transition>
    </mc:Choice>
    <mc:Fallback>
      <p:transition spd="slow" advClick="0" advTm="1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05/16/2025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5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fade/>
      </p:transition>
    </mc:Choice>
    <mc:Fallback>
      <p:transition spd="slow" advClick="0" advTm="1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05/16/2025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9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fade/>
      </p:transition>
    </mc:Choice>
    <mc:Fallback>
      <p:transition spd="slow" advClick="0" advTm="1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05/16/2025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4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fade/>
      </p:transition>
    </mc:Choice>
    <mc:Fallback>
      <p:transition spd="slow" advClick="0" advTm="1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05/16/2025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0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fade/>
      </p:transition>
    </mc:Choice>
    <mc:Fallback>
      <p:transition spd="slow" advClick="0" advTm="1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05/16/2025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8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fade/>
      </p:transition>
    </mc:Choice>
    <mc:Fallback>
      <p:transition spd="slow" advClick="0" advTm="1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958A-8065-4DB3-BDD7-51F3FDB9D72D}" type="datetimeFigureOut">
              <a:rPr lang="en-US" smtClean="0"/>
              <a:t>05/16/2025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4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fade/>
      </p:transition>
    </mc:Choice>
    <mc:Fallback>
      <p:transition spd="slow" advClick="0" advTm="1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18.pn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12" Type="http://schemas.openxmlformats.org/officeDocument/2006/relationships/image" Target="../media/image36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6605D5-E514-922B-DF76-32F072489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flowers in different colors&#10;&#10;AI-generated content may be incorrect.">
            <a:extLst>
              <a:ext uri="{FF2B5EF4-FFF2-40B4-BE49-F238E27FC236}">
                <a16:creationId xmlns:a16="http://schemas.microsoft.com/office/drawing/2014/main" id="{DAA5B4F0-F3FE-EB62-E0D0-BA7FAC98E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90106"/>
            <a:ext cx="9144000" cy="552413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4A98C0-099E-44FC-CF27-5A47CC410E32}"/>
              </a:ext>
            </a:extLst>
          </p:cNvPr>
          <p:cNvSpPr txBox="1"/>
          <p:nvPr/>
        </p:nvSpPr>
        <p:spPr>
          <a:xfrm>
            <a:off x="392906" y="3987930"/>
            <a:ext cx="8408194" cy="558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May 18, 2025 – Organ Dedication!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931487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601139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24F8CC-969D-B124-BD52-78E93A6F5B39}"/>
              </a:ext>
            </a:extLst>
          </p:cNvPr>
          <p:cNvSpPr txBox="1"/>
          <p:nvPr/>
        </p:nvSpPr>
        <p:spPr>
          <a:xfrm>
            <a:off x="-325423" y="-16254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199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chocib Script Latin Pro" panose="02000503000000020003" pitchFamily="2" charset="0"/>
              </a:rPr>
              <a:t>Welcome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796AD8-3242-8CDD-792E-6E717D70C428}"/>
              </a:ext>
            </a:extLst>
          </p:cNvPr>
          <p:cNvSpPr txBox="1"/>
          <p:nvPr/>
        </p:nvSpPr>
        <p:spPr>
          <a:xfrm>
            <a:off x="25003" y="208619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9999"/>
                </a:solidFill>
                <a:latin typeface="Honey Script" panose="02000506020000020003" pitchFamily="2" charset="0"/>
              </a:rPr>
              <a:t>to Eldridge United Methodist Church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DC6345-5719-36A7-407B-FBA45EFD8D56}"/>
              </a:ext>
            </a:extLst>
          </p:cNvPr>
          <p:cNvSpPr txBox="1"/>
          <p:nvPr/>
        </p:nvSpPr>
        <p:spPr>
          <a:xfrm>
            <a:off x="-325423" y="38328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19900" b="1" i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chocib Script Latin Pro" panose="02000503000000020003" pitchFamily="2" charset="0"/>
              </a:rPr>
              <a:t>Welcome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46E4F8-B030-6CA7-777A-AA7032131E21}"/>
              </a:ext>
            </a:extLst>
          </p:cNvPr>
          <p:cNvSpPr txBox="1"/>
          <p:nvPr/>
        </p:nvSpPr>
        <p:spPr>
          <a:xfrm>
            <a:off x="44413" y="2102461"/>
            <a:ext cx="9143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Honey Script" panose="02000506020000020003" pitchFamily="2" charset="0"/>
              </a:rPr>
              <a:t>to Eldridge United Methodist Church</a:t>
            </a:r>
          </a:p>
        </p:txBody>
      </p:sp>
    </p:spTree>
    <p:extLst>
      <p:ext uri="{BB962C8B-B14F-4D97-AF65-F5344CB8AC3E}">
        <p14:creationId xmlns:p14="http://schemas.microsoft.com/office/powerpoint/2010/main" val="121052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fade/>
      </p:transition>
    </mc:Choice>
    <mc:Fallback>
      <p:transition spd="slow" advClick="0" advTm="11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yer with a picture of a person and a dog&#10;&#10;AI-generated content may be incorrect.">
            <a:extLst>
              <a:ext uri="{FF2B5EF4-FFF2-40B4-BE49-F238E27FC236}">
                <a16:creationId xmlns:a16="http://schemas.microsoft.com/office/drawing/2014/main" id="{BB1B914B-A6C3-7A6A-56A4-57DE96ED8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5565" y="-723942"/>
            <a:ext cx="5057870" cy="7239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1B0C5D-4C77-B3C8-14BB-FD00A8654973}"/>
              </a:ext>
            </a:extLst>
          </p:cNvPr>
          <p:cNvSpPr/>
          <p:nvPr/>
        </p:nvSpPr>
        <p:spPr>
          <a:xfrm>
            <a:off x="0" y="0"/>
            <a:ext cx="9144000" cy="16927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1D8766-3B2C-A881-1081-2977DC612B01}"/>
              </a:ext>
            </a:extLst>
          </p:cNvPr>
          <p:cNvSpPr/>
          <p:nvPr/>
        </p:nvSpPr>
        <p:spPr>
          <a:xfrm>
            <a:off x="699" y="158878"/>
            <a:ext cx="1904301" cy="498462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237CAC-D4EB-126D-B086-9C8C845EA379}"/>
              </a:ext>
            </a:extLst>
          </p:cNvPr>
          <p:cNvSpPr/>
          <p:nvPr/>
        </p:nvSpPr>
        <p:spPr>
          <a:xfrm>
            <a:off x="0" y="4062502"/>
            <a:ext cx="9144000" cy="14287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8C9052-0D9C-D786-46E9-62AE75EECB0B}"/>
              </a:ext>
            </a:extLst>
          </p:cNvPr>
          <p:cNvSpPr txBox="1"/>
          <p:nvPr/>
        </p:nvSpPr>
        <p:spPr>
          <a:xfrm>
            <a:off x="0" y="1962150"/>
            <a:ext cx="1752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May 31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10:30am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- 1:30pm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591554-2389-79FE-7265-06D3F34ABDE1}"/>
              </a:ext>
            </a:extLst>
          </p:cNvPr>
          <p:cNvSpPr txBox="1"/>
          <p:nvPr/>
        </p:nvSpPr>
        <p:spPr>
          <a:xfrm>
            <a:off x="76200" y="4129338"/>
            <a:ext cx="65538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Here in the Gathering Area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at Eldridge United Methodist Church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B11631-6F23-06EB-2673-348C63914533}"/>
              </a:ext>
            </a:extLst>
          </p:cNvPr>
          <p:cNvSpPr txBox="1"/>
          <p:nvPr/>
        </p:nvSpPr>
        <p:spPr>
          <a:xfrm>
            <a:off x="6477000" y="3105150"/>
            <a:ext cx="352658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bg1"/>
                </a:solidFill>
                <a:latin typeface="AaSansOutline" panose="00000400000000000000" pitchFamily="2" charset="0"/>
              </a:rPr>
              <a:t>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BD0FA5-7EA4-E4D0-1725-D0734123FBCF}"/>
              </a:ext>
            </a:extLst>
          </p:cNvPr>
          <p:cNvSpPr txBox="1"/>
          <p:nvPr/>
        </p:nvSpPr>
        <p:spPr>
          <a:xfrm>
            <a:off x="1904300" y="840627"/>
            <a:ext cx="7239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Reece’s Graduation Party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DC893B-067B-1B6E-291F-9BE840B9F7FD}"/>
              </a:ext>
            </a:extLst>
          </p:cNvPr>
          <p:cNvSpPr txBox="1"/>
          <p:nvPr/>
        </p:nvSpPr>
        <p:spPr>
          <a:xfrm>
            <a:off x="76200" y="158878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Everyone is Invited to . . 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E3B4D0-4150-1F6F-8026-B0B209FC63E6}"/>
              </a:ext>
            </a:extLst>
          </p:cNvPr>
          <p:cNvSpPr txBox="1"/>
          <p:nvPr/>
        </p:nvSpPr>
        <p:spPr>
          <a:xfrm>
            <a:off x="6095301" y="3076353"/>
            <a:ext cx="6102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bg1"/>
                </a:solidFill>
                <a:latin typeface="Castellar" panose="020A0402060406010301" pitchFamily="18" charset="0"/>
              </a:rPr>
              <a:t>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051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fade/>
      </p:transition>
    </mc:Choice>
    <mc:Fallback>
      <p:transition spd="slow" advClick="0" advTm="1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30B2C-CA5C-AAA9-56D5-5603F887F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close-up of a watercolor&#10;&#10;AI-generated content may be incorrect.">
            <a:extLst>
              <a:ext uri="{FF2B5EF4-FFF2-40B4-BE49-F238E27FC236}">
                <a16:creationId xmlns:a16="http://schemas.microsoft.com/office/drawing/2014/main" id="{8F7FA862-63EE-B385-68A5-59EADD42D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04"/>
            <a:ext cx="9144000" cy="5149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4C575C-10FA-872F-0856-66BAE739D301}"/>
              </a:ext>
            </a:extLst>
          </p:cNvPr>
          <p:cNvSpPr txBox="1"/>
          <p:nvPr/>
        </p:nvSpPr>
        <p:spPr>
          <a:xfrm>
            <a:off x="152400" y="9524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KG True Colors" panose="02000506000000020003" pitchFamily="2" charset="0"/>
              </a:rPr>
              <a:t>“The  </a:t>
            </a:r>
            <a:r>
              <a:rPr lang="en-US" sz="4000" b="1" dirty="0">
                <a:latin typeface="DJB Yard Sale Marker" panose="02000500000000000000" pitchFamily="2" charset="0"/>
              </a:rPr>
              <a:t>MISSION </a:t>
            </a:r>
            <a:r>
              <a:rPr lang="en-US" sz="4800" b="1" dirty="0">
                <a:latin typeface="KG True Colors" panose="02000506000000020003" pitchFamily="2" charset="0"/>
              </a:rPr>
              <a:t>of the </a:t>
            </a:r>
          </a:p>
          <a:p>
            <a:pPr algn="ctr"/>
            <a:r>
              <a:rPr lang="en-US" sz="4800" b="1" dirty="0">
                <a:latin typeface="KG True Colors" panose="02000506000000020003" pitchFamily="2" charset="0"/>
              </a:rPr>
              <a:t>Eldridge United Methodist Church</a:t>
            </a:r>
          </a:p>
          <a:p>
            <a:pPr algn="ctr"/>
            <a:r>
              <a:rPr lang="en-US" sz="4800" b="1" dirty="0">
                <a:latin typeface="KG True Colors" panose="02000506000000020003" pitchFamily="2" charset="0"/>
              </a:rPr>
              <a:t>is to be a community of loving disciples who proclaim and live love of God and neighbor.”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DF67B77-D0AE-0631-A516-9FA1D6C4621D}"/>
              </a:ext>
            </a:extLst>
          </p:cNvPr>
          <p:cNvGrpSpPr/>
          <p:nvPr/>
        </p:nvGrpSpPr>
        <p:grpSpPr>
          <a:xfrm>
            <a:off x="173421" y="3867150"/>
            <a:ext cx="8045669" cy="999205"/>
            <a:chOff x="173421" y="3867150"/>
            <a:chExt cx="8045669" cy="9992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A7BF415-0711-C0CB-EDE3-E8AC2BE0788E}"/>
                </a:ext>
              </a:extLst>
            </p:cNvPr>
            <p:cNvGrpSpPr/>
            <p:nvPr/>
          </p:nvGrpSpPr>
          <p:grpSpPr>
            <a:xfrm>
              <a:off x="173421" y="3867150"/>
              <a:ext cx="685800" cy="754588"/>
              <a:chOff x="173421" y="3867150"/>
              <a:chExt cx="685800" cy="754588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3676580-42F6-F7AA-1E03-0F67A26D8615}"/>
                  </a:ext>
                </a:extLst>
              </p:cNvPr>
              <p:cNvSpPr/>
              <p:nvPr/>
            </p:nvSpPr>
            <p:spPr>
              <a:xfrm>
                <a:off x="173421" y="4316938"/>
                <a:ext cx="685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978D3DA-4856-AF5E-E87B-E29638894B6C}"/>
                  </a:ext>
                </a:extLst>
              </p:cNvPr>
              <p:cNvSpPr/>
              <p:nvPr/>
            </p:nvSpPr>
            <p:spPr>
              <a:xfrm>
                <a:off x="304800" y="3867150"/>
                <a:ext cx="457200" cy="228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77334B4-8442-8733-6AC1-E78D5EA6C0E6}"/>
                </a:ext>
              </a:extLst>
            </p:cNvPr>
            <p:cNvGrpSpPr/>
            <p:nvPr/>
          </p:nvGrpSpPr>
          <p:grpSpPr>
            <a:xfrm>
              <a:off x="4572000" y="3904845"/>
              <a:ext cx="685800" cy="754588"/>
              <a:chOff x="173421" y="3867150"/>
              <a:chExt cx="685800" cy="75458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77978F5-3096-CCCD-DBA9-EB6A4EB3C95C}"/>
                  </a:ext>
                </a:extLst>
              </p:cNvPr>
              <p:cNvSpPr/>
              <p:nvPr/>
            </p:nvSpPr>
            <p:spPr>
              <a:xfrm>
                <a:off x="173421" y="4316938"/>
                <a:ext cx="685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A2D0088-39B9-4AB1-4AA8-F4D2B7ABD0D5}"/>
                  </a:ext>
                </a:extLst>
              </p:cNvPr>
              <p:cNvSpPr/>
              <p:nvPr/>
            </p:nvSpPr>
            <p:spPr>
              <a:xfrm>
                <a:off x="304800" y="3867150"/>
                <a:ext cx="457200" cy="228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CDBA083-D136-456F-5AA5-F3F8D8FA571C}"/>
                </a:ext>
              </a:extLst>
            </p:cNvPr>
            <p:cNvSpPr/>
            <p:nvPr/>
          </p:nvSpPr>
          <p:spPr>
            <a:xfrm>
              <a:off x="2438400" y="4171950"/>
              <a:ext cx="914400" cy="685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F2D4DE3-1CE2-9F46-FB45-BC65C635EEFB}"/>
                </a:ext>
              </a:extLst>
            </p:cNvPr>
            <p:cNvSpPr/>
            <p:nvPr/>
          </p:nvSpPr>
          <p:spPr>
            <a:xfrm>
              <a:off x="6858000" y="4180555"/>
              <a:ext cx="914400" cy="685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7038E8-D628-A499-183F-ABAD0B9D7866}"/>
                </a:ext>
              </a:extLst>
            </p:cNvPr>
            <p:cNvSpPr/>
            <p:nvPr/>
          </p:nvSpPr>
          <p:spPr>
            <a:xfrm>
              <a:off x="3352800" y="4171950"/>
              <a:ext cx="4572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D3081D-EEB4-C0D6-1419-6520A10065E1}"/>
                </a:ext>
              </a:extLst>
            </p:cNvPr>
            <p:cNvSpPr/>
            <p:nvPr/>
          </p:nvSpPr>
          <p:spPr>
            <a:xfrm>
              <a:off x="7761890" y="4164319"/>
              <a:ext cx="4572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2063894-326E-8DB2-9F5C-17AC70C81AF6}"/>
                </a:ext>
              </a:extLst>
            </p:cNvPr>
            <p:cNvGrpSpPr/>
            <p:nvPr/>
          </p:nvGrpSpPr>
          <p:grpSpPr>
            <a:xfrm>
              <a:off x="785610" y="4121649"/>
              <a:ext cx="797128" cy="431301"/>
              <a:chOff x="785610" y="4121649"/>
              <a:chExt cx="797128" cy="431301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25166D30-D468-5041-075E-A1FE21328DCB}"/>
                  </a:ext>
                </a:extLst>
              </p:cNvPr>
              <p:cNvSpPr/>
              <p:nvPr/>
            </p:nvSpPr>
            <p:spPr>
              <a:xfrm>
                <a:off x="916172" y="4133445"/>
                <a:ext cx="531628" cy="41950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0FE44B95-EEDC-04AA-CD78-748B51D8C6E8}"/>
                  </a:ext>
                </a:extLst>
              </p:cNvPr>
              <p:cNvSpPr/>
              <p:nvPr/>
            </p:nvSpPr>
            <p:spPr>
              <a:xfrm rot="20839309">
                <a:off x="1312863" y="4121649"/>
                <a:ext cx="269875" cy="3048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DFD5202B-E18A-41FF-AA1F-AA303943DB96}"/>
                  </a:ext>
                </a:extLst>
              </p:cNvPr>
              <p:cNvSpPr/>
              <p:nvPr/>
            </p:nvSpPr>
            <p:spPr>
              <a:xfrm rot="809869">
                <a:off x="785610" y="4144663"/>
                <a:ext cx="269875" cy="3048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6421ED1-04D0-54F9-DAAB-D9B07BA5536B}"/>
                </a:ext>
              </a:extLst>
            </p:cNvPr>
            <p:cNvGrpSpPr/>
            <p:nvPr/>
          </p:nvGrpSpPr>
          <p:grpSpPr>
            <a:xfrm>
              <a:off x="5210363" y="4121649"/>
              <a:ext cx="797128" cy="431301"/>
              <a:chOff x="785610" y="4121649"/>
              <a:chExt cx="797128" cy="431301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B00965C8-E228-7717-3A55-E3B619993047}"/>
                  </a:ext>
                </a:extLst>
              </p:cNvPr>
              <p:cNvSpPr/>
              <p:nvPr/>
            </p:nvSpPr>
            <p:spPr>
              <a:xfrm>
                <a:off x="916172" y="4133445"/>
                <a:ext cx="531628" cy="41950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C61A700F-D974-8397-48D9-D66C3290A190}"/>
                  </a:ext>
                </a:extLst>
              </p:cNvPr>
              <p:cNvSpPr/>
              <p:nvPr/>
            </p:nvSpPr>
            <p:spPr>
              <a:xfrm rot="20839309">
                <a:off x="1312863" y="4121649"/>
                <a:ext cx="269875" cy="3048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F38AB9EF-4B2C-8B66-0BAD-A521B157B600}"/>
                  </a:ext>
                </a:extLst>
              </p:cNvPr>
              <p:cNvSpPr/>
              <p:nvPr/>
            </p:nvSpPr>
            <p:spPr>
              <a:xfrm rot="809869">
                <a:off x="785610" y="4144663"/>
                <a:ext cx="269875" cy="3048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9DE38C7-166F-3412-3873-8919C33BCA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1405"/>
            <a:ext cx="9144000" cy="20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fade/>
      </p:transition>
    </mc:Choice>
    <mc:Fallback>
      <p:transition spd="slow" advClick="0" advTm="1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CC97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69711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eestyle Script" panose="030804020302050B0404" pitchFamily="66" charset="0"/>
              </a:rPr>
              <a:t>Not feeling well?  Out of town?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8633" y="1665625"/>
            <a:ext cx="6096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latin typeface="AR CENA" panose="02000000000000000000" pitchFamily="2" charset="0"/>
              </a:rPr>
              <a:t>Sunday Worship is always recorded and available </a:t>
            </a:r>
          </a:p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latin typeface="AR CENA" panose="02000000000000000000" pitchFamily="2" charset="0"/>
              </a:rPr>
              <a:t>in its entirety on our </a:t>
            </a:r>
          </a:p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latin typeface="AR CENA" panose="02000000000000000000" pitchFamily="2" charset="0"/>
              </a:rPr>
              <a:t>Website or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AR CENA" panose="02000000000000000000" pitchFamily="2" charset="0"/>
              </a:rPr>
              <a:t>FaceBook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AR CENA" panose="02000000000000000000" pitchFamily="2" charset="0"/>
              </a:rPr>
              <a:t> page </a:t>
            </a:r>
          </a:p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latin typeface="AR CENA" panose="02000000000000000000" pitchFamily="2" charset="0"/>
              </a:rPr>
              <a:t>by Monday morning.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317" y="59845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eestyle Script" panose="030804020302050B0404" pitchFamily="66" charset="0"/>
              </a:rPr>
              <a:t>No matter the reason, </a:t>
            </a:r>
            <a:r>
              <a:rPr lang="en-US" sz="4200" dirty="0">
                <a:solidFill>
                  <a:schemeClr val="bg1"/>
                </a:solidFill>
                <a:latin typeface="Freestyle Script" panose="030804020302050B0404" pitchFamily="66" charset="0"/>
              </a:rPr>
              <a:t>we miss you when you’re not in church.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2943" y="1102237"/>
            <a:ext cx="6701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eestyle Script" panose="030804020302050B0404" pitchFamily="66" charset="0"/>
              </a:rPr>
              <a:t>However, </a:t>
            </a:r>
            <a:r>
              <a:rPr lang="en-US" sz="4400" u="sng" dirty="0">
                <a:solidFill>
                  <a:schemeClr val="bg1"/>
                </a:solidFill>
                <a:latin typeface="Freestyle Script" panose="030804020302050B0404" pitchFamily="66" charset="0"/>
              </a:rPr>
              <a:t>you</a:t>
            </a:r>
            <a:r>
              <a:rPr lang="en-US" sz="4400" dirty="0">
                <a:solidFill>
                  <a:schemeClr val="bg1"/>
                </a:solidFill>
                <a:latin typeface="Freestyle Script" panose="030804020302050B0404" pitchFamily="66" charset="0"/>
              </a:rPr>
              <a:t> don’t need to miss church . . 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28186"/>
            <a:ext cx="2903833" cy="295275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31060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fade/>
      </p:transition>
    </mc:Choice>
    <mc:Fallback>
      <p:transition spd="slow" advClick="0" advTm="11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11701"/>
            <a:ext cx="9194800" cy="5143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50800" y="4162154"/>
            <a:ext cx="91609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w</a:t>
            </a:r>
            <a:r>
              <a:rPr lang="en-US" sz="5800" dirty="0">
                <a:ln>
                  <a:solidFill>
                    <a:schemeClr val="tx1"/>
                  </a:solidFill>
                </a:ln>
                <a:solidFill>
                  <a:srgbClr val="BD92DE"/>
                </a:solidFill>
                <a:latin typeface="Arial Black" panose="020B0A04020102020204" pitchFamily="34" charset="0"/>
              </a:rPr>
              <a:t>w</a:t>
            </a:r>
            <a:r>
              <a:rPr lang="en-US" sz="5800" dirty="0">
                <a:ln>
                  <a:solidFill>
                    <a:schemeClr val="tx1"/>
                  </a:solidFill>
                </a:ln>
                <a:solidFill>
                  <a:srgbClr val="A568D2"/>
                </a:solidFill>
                <a:latin typeface="Arial Black" panose="020B0A04020102020204" pitchFamily="34" charset="0"/>
              </a:rPr>
              <a:t>w.</a:t>
            </a:r>
            <a:r>
              <a:rPr lang="en-US" sz="5800" dirty="0">
                <a:ln>
                  <a:solidFill>
                    <a:schemeClr val="tx1"/>
                  </a:solidFill>
                </a:ln>
                <a:solidFill>
                  <a:srgbClr val="800080"/>
                </a:solidFill>
                <a:latin typeface="Arial Black" panose="020B0A04020102020204" pitchFamily="34" charset="0"/>
              </a:rPr>
              <a:t>e</a:t>
            </a:r>
            <a:r>
              <a:rPr lang="en-US" sz="5800" dirty="0">
                <a:ln>
                  <a:solidFill>
                    <a:schemeClr val="tx1"/>
                  </a:solidFill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l</a:t>
            </a:r>
            <a:r>
              <a:rPr lang="en-US" sz="5800" dirty="0">
                <a:ln>
                  <a:solidFill>
                    <a:schemeClr val="tx1"/>
                  </a:solidFill>
                </a:ln>
                <a:solidFill>
                  <a:srgbClr val="A568D2"/>
                </a:solidFill>
                <a:latin typeface="Arial Black" panose="020B0A04020102020204" pitchFamily="34" charset="0"/>
              </a:rPr>
              <a:t>d</a:t>
            </a:r>
            <a:r>
              <a:rPr lang="en-US" sz="58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r</a:t>
            </a:r>
            <a:r>
              <a:rPr lang="en-US" sz="5800" dirty="0">
                <a:ln>
                  <a:solidFill>
                    <a:schemeClr val="tx1"/>
                  </a:solidFill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i</a:t>
            </a:r>
            <a:r>
              <a:rPr lang="en-US" sz="5800" dirty="0">
                <a:ln>
                  <a:solidFill>
                    <a:schemeClr val="tx1"/>
                  </a:solidFill>
                </a:ln>
                <a:solidFill>
                  <a:srgbClr val="BD92DE"/>
                </a:solidFill>
                <a:latin typeface="Arial Black" panose="020B0A04020102020204" pitchFamily="34" charset="0"/>
              </a:rPr>
              <a:t>d</a:t>
            </a:r>
            <a:r>
              <a:rPr lang="en-US" sz="5800" dirty="0">
                <a:ln>
                  <a:solidFill>
                    <a:schemeClr val="tx1"/>
                  </a:solidFill>
                </a:ln>
                <a:solidFill>
                  <a:srgbClr val="800080"/>
                </a:solidFill>
                <a:latin typeface="Arial Black" panose="020B0A04020102020204" pitchFamily="34" charset="0"/>
              </a:rPr>
              <a:t>g</a:t>
            </a:r>
            <a:r>
              <a:rPr lang="en-US" sz="5800" dirty="0">
                <a:ln>
                  <a:solidFill>
                    <a:schemeClr val="tx1"/>
                  </a:solidFill>
                </a:ln>
                <a:solidFill>
                  <a:srgbClr val="A568D2"/>
                </a:solidFill>
                <a:latin typeface="Arial Black" panose="020B0A04020102020204" pitchFamily="34" charset="0"/>
              </a:rPr>
              <a:t>e</a:t>
            </a:r>
            <a:r>
              <a:rPr lang="en-US" sz="58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u</a:t>
            </a:r>
            <a:r>
              <a:rPr lang="en-US" sz="5800" dirty="0">
                <a:ln>
                  <a:solidFill>
                    <a:schemeClr val="tx1"/>
                  </a:solidFill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m</a:t>
            </a:r>
            <a:r>
              <a:rPr lang="en-US" sz="5800" dirty="0">
                <a:ln>
                  <a:solidFill>
                    <a:schemeClr val="tx1"/>
                  </a:solidFill>
                </a:ln>
                <a:solidFill>
                  <a:srgbClr val="BD92DE"/>
                </a:solidFill>
                <a:latin typeface="Arial Black" panose="020B0A04020102020204" pitchFamily="34" charset="0"/>
              </a:rPr>
              <a:t>c.</a:t>
            </a:r>
            <a:r>
              <a:rPr lang="en-US" sz="5800" dirty="0">
                <a:ln>
                  <a:solidFill>
                    <a:schemeClr val="tx1"/>
                  </a:solidFill>
                </a:ln>
                <a:solidFill>
                  <a:srgbClr val="800080"/>
                </a:solidFill>
                <a:latin typeface="Arial Black" panose="020B0A04020102020204" pitchFamily="34" charset="0"/>
              </a:rPr>
              <a:t>o</a:t>
            </a:r>
            <a:r>
              <a:rPr lang="en-US" sz="5800" dirty="0">
                <a:ln>
                  <a:solidFill>
                    <a:schemeClr val="tx1"/>
                  </a:solidFill>
                </a:ln>
                <a:solidFill>
                  <a:srgbClr val="A568D2"/>
                </a:solidFill>
                <a:latin typeface="Arial Black" panose="020B0A04020102020204" pitchFamily="34" charset="0"/>
              </a:rPr>
              <a:t>r</a:t>
            </a:r>
            <a:r>
              <a:rPr lang="en-US" sz="5800" dirty="0">
                <a:ln>
                  <a:solidFill>
                    <a:schemeClr val="tx1"/>
                  </a:solidFill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64" y="209550"/>
            <a:ext cx="5791200" cy="413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5819" flipH="1">
            <a:off x="722550" y="-219908"/>
            <a:ext cx="5568322" cy="2953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2750">
            <a:off x="1777892" y="396115"/>
            <a:ext cx="2095906" cy="145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44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fade/>
      </p:transition>
    </mc:Choice>
    <mc:Fallback>
      <p:transition spd="slow" advClick="0" advTm="1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D1F61E-C2EC-E289-B70A-E6E2D250E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9525"/>
            <a:ext cx="9124950" cy="5124450"/>
          </a:xfrm>
          <a:prstGeom prst="rect">
            <a:avLst/>
          </a:prstGeom>
        </p:spPr>
      </p:pic>
      <p:pic>
        <p:nvPicPr>
          <p:cNvPr id="5" name="Picture 4" descr="A large organ with buttons and buttons&#10;&#10;AI-generated content may be incorrect.">
            <a:extLst>
              <a:ext uri="{FF2B5EF4-FFF2-40B4-BE49-F238E27FC236}">
                <a16:creationId xmlns:a16="http://schemas.microsoft.com/office/drawing/2014/main" id="{FFC14D61-ED1D-9081-3FD9-BB03E7726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58" y="-9525"/>
            <a:ext cx="5223742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18A75C-94F8-CE31-3660-AF3CB3BE3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-9525"/>
            <a:ext cx="685800" cy="3143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453B3A-6AF7-E454-A5FD-FA7D3D94C980}"/>
              </a:ext>
            </a:extLst>
          </p:cNvPr>
          <p:cNvSpPr txBox="1"/>
          <p:nvPr/>
        </p:nvSpPr>
        <p:spPr>
          <a:xfrm>
            <a:off x="9525" y="147659"/>
            <a:ext cx="3901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TODAY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8A36E4-5383-6872-365A-F532D5D69374}"/>
              </a:ext>
            </a:extLst>
          </p:cNvPr>
          <p:cNvSpPr txBox="1"/>
          <p:nvPr/>
        </p:nvSpPr>
        <p:spPr>
          <a:xfrm>
            <a:off x="4762" y="1145669"/>
            <a:ext cx="3910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</a:t>
            </a:r>
          </a:p>
          <a:p>
            <a:pPr algn="ctr"/>
            <a:r>
              <a:rPr 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 </a:t>
            </a:r>
          </a:p>
          <a:p>
            <a:pPr algn="ctr"/>
            <a:r>
              <a:rPr 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Dedication</a:t>
            </a:r>
          </a:p>
          <a:p>
            <a:pPr algn="ctr"/>
            <a:r>
              <a:rPr lang="en-US" sz="4400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Worship &amp;</a:t>
            </a:r>
          </a:p>
          <a:p>
            <a:pPr algn="ctr"/>
            <a:r>
              <a:rPr lang="en-US" sz="4400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Hymn Sing</a:t>
            </a:r>
            <a:endParaRPr lang="en-US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D2DB27-CB12-155D-BF00-562EDD9342AF}"/>
              </a:ext>
            </a:extLst>
          </p:cNvPr>
          <p:cNvSpPr txBox="1"/>
          <p:nvPr/>
        </p:nvSpPr>
        <p:spPr>
          <a:xfrm>
            <a:off x="76200" y="146348"/>
            <a:ext cx="3910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304499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fade/>
      </p:transition>
    </mc:Choice>
    <mc:Fallback>
      <p:transition spd="slow" advClick="0" advTm="1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C4E3C-A87A-8CCD-3E5D-8DF6D5FE8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46C761A4-9AE6-4376-A199-D0EE8CDD5420}"/>
              </a:ext>
            </a:extLst>
          </p:cNvPr>
          <p:cNvGrpSpPr/>
          <p:nvPr/>
        </p:nvGrpSpPr>
        <p:grpSpPr>
          <a:xfrm>
            <a:off x="-304799" y="-552450"/>
            <a:ext cx="10058399" cy="5922395"/>
            <a:chOff x="-304799" y="-552450"/>
            <a:chExt cx="10058399" cy="592239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E25A8F9-04C6-FC20-DB8F-B79AF7A800AB}"/>
                </a:ext>
              </a:extLst>
            </p:cNvPr>
            <p:cNvGrpSpPr/>
            <p:nvPr/>
          </p:nvGrpSpPr>
          <p:grpSpPr>
            <a:xfrm>
              <a:off x="-304799" y="-552450"/>
              <a:ext cx="9680619" cy="5922395"/>
              <a:chOff x="-238258" y="-552450"/>
              <a:chExt cx="9680619" cy="592239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C824479-F5F2-8F88-A475-E523924305E9}"/>
                  </a:ext>
                </a:extLst>
              </p:cNvPr>
              <p:cNvGrpSpPr/>
              <p:nvPr/>
            </p:nvGrpSpPr>
            <p:grpSpPr>
              <a:xfrm>
                <a:off x="222161" y="-552450"/>
                <a:ext cx="9220200" cy="5486399"/>
                <a:chOff x="0" y="-171450"/>
                <a:chExt cx="9220200" cy="5486399"/>
              </a:xfrm>
            </p:grpSpPr>
            <p:pic>
              <p:nvPicPr>
                <p:cNvPr id="6" name="Picture 5" descr="A colorful music notes and a clef&#10;&#10;AI-generated content may be incorrect.">
                  <a:extLst>
                    <a:ext uri="{FF2B5EF4-FFF2-40B4-BE49-F238E27FC236}">
                      <a16:creationId xmlns:a16="http://schemas.microsoft.com/office/drawing/2014/main" id="{6F45AD5B-EF4D-0039-8B11-82BD6A4AD6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-64618"/>
                  <a:ext cx="7086600" cy="5261859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DD6C97EA-9F1A-18D2-6D07-061D082B2F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27761" y="-171450"/>
                  <a:ext cx="2292439" cy="5486399"/>
                </a:xfrm>
                <a:prstGeom prst="rect">
                  <a:avLst/>
                </a:prstGeom>
                <a:effectLst>
                  <a:softEdge rad="63500"/>
                </a:effectLst>
              </p:spPr>
            </p:pic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B52CBBD-69A6-84B2-BA0B-BB8E65F6B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52400" y="-171450"/>
                <a:ext cx="495300" cy="5486399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1E50378-1DEC-DA63-159A-6A9623C80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8258" y="4699127"/>
                <a:ext cx="7676322" cy="670818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24" name="Picture 23" descr="A white surface with black dots&#10;&#10;AI-generated content may be incorrect.">
              <a:extLst>
                <a:ext uri="{FF2B5EF4-FFF2-40B4-BE49-F238E27FC236}">
                  <a16:creationId xmlns:a16="http://schemas.microsoft.com/office/drawing/2014/main" id="{2BB0EC9B-13E1-F954-7241-945978B0C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093" y="4748791"/>
              <a:ext cx="2812507" cy="621154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0B076F1-0A47-CA35-18D2-1B58D7BED3BD}"/>
              </a:ext>
            </a:extLst>
          </p:cNvPr>
          <p:cNvSpPr txBox="1"/>
          <p:nvPr/>
        </p:nvSpPr>
        <p:spPr>
          <a:xfrm>
            <a:off x="38100" y="-6872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dirty="0">
                <a:ln w="28575">
                  <a:solidFill>
                    <a:srgbClr val="7030A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SERVING TODAY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61A37C-B155-E2A9-9C93-F1ED638B0689}"/>
              </a:ext>
            </a:extLst>
          </p:cNvPr>
          <p:cNvGrpSpPr/>
          <p:nvPr/>
        </p:nvGrpSpPr>
        <p:grpSpPr>
          <a:xfrm>
            <a:off x="1295400" y="1473011"/>
            <a:ext cx="7676321" cy="3731396"/>
            <a:chOff x="1466353" y="1365252"/>
            <a:chExt cx="7676321" cy="37313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6C503A-AFAC-DD24-B201-F4F95AA8A09B}"/>
                </a:ext>
              </a:extLst>
            </p:cNvPr>
            <p:cNvSpPr txBox="1"/>
            <p:nvPr/>
          </p:nvSpPr>
          <p:spPr>
            <a:xfrm>
              <a:off x="2387192" y="2020372"/>
              <a:ext cx="6705600" cy="1060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3600" u="sng" dirty="0">
                  <a:solidFill>
                    <a:srgbClr val="A568D2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Organist</a:t>
              </a:r>
              <a:r>
                <a:rPr lang="en-US" sz="3600" dirty="0">
                  <a:solidFill>
                    <a:srgbClr val="A568D2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>
                  <a:solidFill>
                    <a:srgbClr val="A568D2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Tom Luther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D13B060-C0F6-AA8B-4E2D-AEFE85797014}"/>
                </a:ext>
              </a:extLst>
            </p:cNvPr>
            <p:cNvSpPr txBox="1"/>
            <p:nvPr/>
          </p:nvSpPr>
          <p:spPr>
            <a:xfrm>
              <a:off x="2503997" y="2674355"/>
              <a:ext cx="6629400" cy="1060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3600" u="sng" dirty="0">
                  <a:solidFill>
                    <a:srgbClr val="873AC0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Pianist</a:t>
              </a:r>
              <a:r>
                <a:rPr lang="en-US" sz="3600" dirty="0">
                  <a:solidFill>
                    <a:srgbClr val="873AC0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>
                  <a:solidFill>
                    <a:srgbClr val="873AC0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Kathy Dawson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58CCBD-D920-78EE-F05B-A45780FB2437}"/>
                </a:ext>
              </a:extLst>
            </p:cNvPr>
            <p:cNvSpPr txBox="1"/>
            <p:nvPr/>
          </p:nvSpPr>
          <p:spPr>
            <a:xfrm>
              <a:off x="1466353" y="4035908"/>
              <a:ext cx="7676321" cy="1060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3600" u="sng" dirty="0">
                  <a:solidFill>
                    <a:srgbClr val="5A2781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TV Screens</a:t>
              </a:r>
              <a:r>
                <a:rPr lang="en-US" sz="3600" dirty="0">
                  <a:solidFill>
                    <a:srgbClr val="5A2781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</a:t>
              </a:r>
              <a:r>
                <a:rPr lang="en-US" sz="4800" b="1" dirty="0">
                  <a:solidFill>
                    <a:srgbClr val="5A2781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 CJ Albertson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C0DC61-E3BB-DD8B-05DA-29DB1C2953A8}"/>
                </a:ext>
              </a:extLst>
            </p:cNvPr>
            <p:cNvSpPr txBox="1"/>
            <p:nvPr/>
          </p:nvSpPr>
          <p:spPr>
            <a:xfrm>
              <a:off x="2562550" y="1365252"/>
              <a:ext cx="6572250" cy="1060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3600" u="sng" dirty="0">
                  <a:solidFill>
                    <a:srgbClr val="B381D9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Liturgists</a:t>
              </a:r>
              <a:r>
                <a:rPr lang="en-US" sz="3600" dirty="0">
                  <a:solidFill>
                    <a:srgbClr val="B381D9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>
                  <a:solidFill>
                    <a:srgbClr val="B381D9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Worship Comm.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E9B62E-B66C-1FDB-A40A-32BAC7E5657D}"/>
                </a:ext>
              </a:extLst>
            </p:cNvPr>
            <p:cNvSpPr txBox="1"/>
            <p:nvPr/>
          </p:nvSpPr>
          <p:spPr>
            <a:xfrm>
              <a:off x="2503997" y="3364955"/>
              <a:ext cx="6629400" cy="1060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3600" u="sng" dirty="0">
                  <a:solidFill>
                    <a:srgbClr val="7030A0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Kitchen</a:t>
              </a:r>
              <a:r>
                <a:rPr lang="en-US" sz="3600" dirty="0">
                  <a:solidFill>
                    <a:srgbClr val="7030A0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>
                  <a:solidFill>
                    <a:srgbClr val="7030A0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Lori Stackhouse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1F8716E-782B-8490-1585-E96C964C22EA}"/>
              </a:ext>
            </a:extLst>
          </p:cNvPr>
          <p:cNvSpPr txBox="1"/>
          <p:nvPr/>
        </p:nvSpPr>
        <p:spPr>
          <a:xfrm>
            <a:off x="1105401" y="819910"/>
            <a:ext cx="7852849" cy="106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600" u="sng" dirty="0">
                <a:solidFill>
                  <a:srgbClr val="C9A6E4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Hosts</a:t>
            </a:r>
            <a:r>
              <a:rPr lang="en-US" sz="3600" dirty="0">
                <a:solidFill>
                  <a:srgbClr val="C9A6E4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800" b="1" dirty="0">
                <a:solidFill>
                  <a:srgbClr val="C9A6E4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Karen A &amp; Janalee K</a:t>
            </a:r>
          </a:p>
        </p:txBody>
      </p:sp>
    </p:spTree>
    <p:extLst>
      <p:ext uri="{BB962C8B-B14F-4D97-AF65-F5344CB8AC3E}">
        <p14:creationId xmlns:p14="http://schemas.microsoft.com/office/powerpoint/2010/main" val="4117382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fade/>
      </p:transition>
    </mc:Choice>
    <mc:Fallback>
      <p:transition spd="slow" advClick="0" advTm="1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D6E3C-4DDB-E786-EDEC-D5BE685F5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4CBEE6C-7454-F64E-4DDC-681E68E62A27}"/>
              </a:ext>
            </a:extLst>
          </p:cNvPr>
          <p:cNvGrpSpPr/>
          <p:nvPr/>
        </p:nvGrpSpPr>
        <p:grpSpPr>
          <a:xfrm>
            <a:off x="-159818" y="-96357"/>
            <a:ext cx="9750232" cy="5334000"/>
            <a:chOff x="-838200" y="-95250"/>
            <a:chExt cx="9750232" cy="5334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5AD76F-0B0A-91E5-D632-A75CB3E67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8200" y="0"/>
              <a:ext cx="9144000" cy="51435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7E37AB3-6375-4355-CA6E-9E97DB38F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26032" y="-95250"/>
              <a:ext cx="2286000" cy="53340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957EB39-748C-BE3A-DED9-986E5B266494}"/>
              </a:ext>
            </a:extLst>
          </p:cNvPr>
          <p:cNvGrpSpPr/>
          <p:nvPr/>
        </p:nvGrpSpPr>
        <p:grpSpPr>
          <a:xfrm>
            <a:off x="2712922" y="1108746"/>
            <a:ext cx="4693589" cy="2861274"/>
            <a:chOff x="2316811" y="1082076"/>
            <a:chExt cx="4693589" cy="286127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0F2DD74-C1A8-3F7A-67B3-7CA52396AEC1}"/>
                </a:ext>
              </a:extLst>
            </p:cNvPr>
            <p:cNvSpPr/>
            <p:nvPr/>
          </p:nvSpPr>
          <p:spPr>
            <a:xfrm>
              <a:off x="4016071" y="1593687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9D7DB78-67AF-05D5-6521-60BA5DB9BF1A}"/>
                </a:ext>
              </a:extLst>
            </p:cNvPr>
            <p:cNvSpPr/>
            <p:nvPr/>
          </p:nvSpPr>
          <p:spPr>
            <a:xfrm>
              <a:off x="5029200" y="1546145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A120B8-CF1D-315C-CB37-2D98BA4A228F}"/>
                </a:ext>
              </a:extLst>
            </p:cNvPr>
            <p:cNvSpPr/>
            <p:nvPr/>
          </p:nvSpPr>
          <p:spPr>
            <a:xfrm>
              <a:off x="2316811" y="2039178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C35F838-B28F-EA05-6FE4-0832199A8FE0}"/>
                </a:ext>
              </a:extLst>
            </p:cNvPr>
            <p:cNvSpPr/>
            <p:nvPr/>
          </p:nvSpPr>
          <p:spPr>
            <a:xfrm>
              <a:off x="2362200" y="1082076"/>
              <a:ext cx="442090" cy="4264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4569F7-C9BC-1D34-852C-334FCBE9A7B0}"/>
                </a:ext>
              </a:extLst>
            </p:cNvPr>
            <p:cNvSpPr/>
            <p:nvPr/>
          </p:nvSpPr>
          <p:spPr>
            <a:xfrm>
              <a:off x="6629400" y="3048000"/>
              <a:ext cx="381000" cy="438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3023A2-E15E-4C88-7390-B210885272CC}"/>
                </a:ext>
              </a:extLst>
            </p:cNvPr>
            <p:cNvSpPr/>
            <p:nvPr/>
          </p:nvSpPr>
          <p:spPr>
            <a:xfrm>
              <a:off x="5753100" y="3562350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B272DFD-DA90-FFDB-91A2-45AAD3567C07}"/>
                </a:ext>
              </a:extLst>
            </p:cNvPr>
            <p:cNvSpPr/>
            <p:nvPr/>
          </p:nvSpPr>
          <p:spPr>
            <a:xfrm>
              <a:off x="4625671" y="3134749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9CA0EEC9-0700-C6F2-2205-D34966722AA1}"/>
              </a:ext>
            </a:extLst>
          </p:cNvPr>
          <p:cNvSpPr/>
          <p:nvPr/>
        </p:nvSpPr>
        <p:spPr>
          <a:xfrm>
            <a:off x="7025511" y="4427220"/>
            <a:ext cx="2743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B4E2645-D826-F8B3-F9A9-F3082EFB99BF}"/>
              </a:ext>
            </a:extLst>
          </p:cNvPr>
          <p:cNvSpPr/>
          <p:nvPr/>
        </p:nvSpPr>
        <p:spPr>
          <a:xfrm>
            <a:off x="9235312" y="2665840"/>
            <a:ext cx="4572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ABA4024-394C-7733-B52D-FBBD0A5D8708}"/>
              </a:ext>
            </a:extLst>
          </p:cNvPr>
          <p:cNvSpPr/>
          <p:nvPr/>
        </p:nvSpPr>
        <p:spPr>
          <a:xfrm>
            <a:off x="7717605" y="2103948"/>
            <a:ext cx="755705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6D8E3A2-C222-D73E-4E6A-B5EEB0E9B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36" y="2113721"/>
            <a:ext cx="790575" cy="6381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EEC9177-5F27-85D8-5DC0-37315C2C8D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3192">
            <a:off x="8894825" y="2712976"/>
            <a:ext cx="722630" cy="747548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F7F9A1EA-E175-9DAD-8200-38FA3E61464C}"/>
              </a:ext>
            </a:extLst>
          </p:cNvPr>
          <p:cNvSpPr/>
          <p:nvPr/>
        </p:nvSpPr>
        <p:spPr>
          <a:xfrm rot="955844">
            <a:off x="8873296" y="1710141"/>
            <a:ext cx="724031" cy="4988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A0DD3D4-9B03-1D0B-9496-D9ABC782F248}"/>
              </a:ext>
            </a:extLst>
          </p:cNvPr>
          <p:cNvSpPr/>
          <p:nvPr/>
        </p:nvSpPr>
        <p:spPr>
          <a:xfrm rot="955844">
            <a:off x="8624937" y="1031740"/>
            <a:ext cx="724031" cy="4988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A540375-5AD0-6DA5-831E-488AAEB11597}"/>
              </a:ext>
            </a:extLst>
          </p:cNvPr>
          <p:cNvSpPr/>
          <p:nvPr/>
        </p:nvSpPr>
        <p:spPr>
          <a:xfrm rot="955844">
            <a:off x="8377866" y="273757"/>
            <a:ext cx="724031" cy="4988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B7F7575-557F-B98D-1CE8-6A7513A748EB}"/>
              </a:ext>
            </a:extLst>
          </p:cNvPr>
          <p:cNvSpPr/>
          <p:nvPr/>
        </p:nvSpPr>
        <p:spPr>
          <a:xfrm rot="955844">
            <a:off x="7516233" y="1243997"/>
            <a:ext cx="724031" cy="4988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0C42BFD-9343-8BF7-BD81-CE9035241E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6515">
            <a:off x="8637969" y="3821835"/>
            <a:ext cx="352425" cy="6858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EE22887-3716-5199-7ABF-AE174C14D1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27" y="1706082"/>
            <a:ext cx="400050" cy="43815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47F3C10-55DC-7D5B-6B15-1FBB55E090F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3653">
            <a:off x="8310722" y="422137"/>
            <a:ext cx="533400" cy="4953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7CEDAF3-3CEB-962D-D7FA-85F8586CA0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438" y="2259691"/>
            <a:ext cx="371475" cy="43815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3583AD5-6EB2-E8B2-5E1C-22306A4B5F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392" y="1109705"/>
            <a:ext cx="176213" cy="3429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2876DD6-6114-11ED-B9CA-81FE7BC890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11" y="1526267"/>
            <a:ext cx="381000" cy="3333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FD1FDFC-B1DA-3C8E-F524-D4424ADDC3A4}"/>
              </a:ext>
            </a:extLst>
          </p:cNvPr>
          <p:cNvSpPr/>
          <p:nvPr/>
        </p:nvSpPr>
        <p:spPr>
          <a:xfrm>
            <a:off x="6231622" y="2570643"/>
            <a:ext cx="371475" cy="7809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B96C47-F60E-B140-35E3-CEBDF63CCDAD}"/>
              </a:ext>
            </a:extLst>
          </p:cNvPr>
          <p:cNvSpPr/>
          <p:nvPr/>
        </p:nvSpPr>
        <p:spPr>
          <a:xfrm>
            <a:off x="2819400" y="2045341"/>
            <a:ext cx="619953" cy="401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517D16-21A2-448B-D115-D0C5E07A9B6A}"/>
              </a:ext>
            </a:extLst>
          </p:cNvPr>
          <p:cNvSpPr/>
          <p:nvPr/>
        </p:nvSpPr>
        <p:spPr>
          <a:xfrm>
            <a:off x="3657600" y="1620355"/>
            <a:ext cx="274853" cy="2310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4F8DC6-AAA1-B1A9-8658-75C2A302C487}"/>
              </a:ext>
            </a:extLst>
          </p:cNvPr>
          <p:cNvSpPr/>
          <p:nvPr/>
        </p:nvSpPr>
        <p:spPr>
          <a:xfrm>
            <a:off x="6380342" y="1706082"/>
            <a:ext cx="222755" cy="3978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music note&#10;&#10;AI-generated content may be incorrect.">
            <a:extLst>
              <a:ext uri="{FF2B5EF4-FFF2-40B4-BE49-F238E27FC236}">
                <a16:creationId xmlns:a16="http://schemas.microsoft.com/office/drawing/2014/main" id="{370A0AAB-519F-16E4-E839-30BD188BA8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4271">
            <a:off x="7145476" y="3969328"/>
            <a:ext cx="630370" cy="4867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CD610FB-C7CC-EEA1-4B97-DF34C81BF719}"/>
              </a:ext>
            </a:extLst>
          </p:cNvPr>
          <p:cNvSpPr/>
          <p:nvPr/>
        </p:nvSpPr>
        <p:spPr>
          <a:xfrm>
            <a:off x="-275525" y="-6982"/>
            <a:ext cx="9750232" cy="5149376"/>
          </a:xfrm>
          <a:prstGeom prst="rect">
            <a:avLst/>
          </a:prstGeom>
          <a:solidFill>
            <a:schemeClr val="accent2">
              <a:lumMod val="40000"/>
              <a:lumOff val="6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F0EA61-1B35-AC7E-17EB-E8B2F339BC02}"/>
              </a:ext>
            </a:extLst>
          </p:cNvPr>
          <p:cNvGrpSpPr/>
          <p:nvPr/>
        </p:nvGrpSpPr>
        <p:grpSpPr>
          <a:xfrm>
            <a:off x="1470533" y="1120568"/>
            <a:ext cx="7552120" cy="2982222"/>
            <a:chOff x="994203" y="1127902"/>
            <a:chExt cx="7476220" cy="298222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C9FD811-5063-8ECE-041E-21DB28960EBD}"/>
                </a:ext>
              </a:extLst>
            </p:cNvPr>
            <p:cNvSpPr txBox="1"/>
            <p:nvPr/>
          </p:nvSpPr>
          <p:spPr>
            <a:xfrm>
              <a:off x="1481431" y="2540464"/>
              <a:ext cx="698899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solidFill>
                    <a:srgbClr val="009999"/>
                  </a:solidFill>
                  <a:latin typeface="Marker Felt" panose="00000400000000000000" pitchFamily="2" charset="0"/>
                </a:rPr>
                <a:t>to the Lord”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382048A-6FE1-C9C1-EA1D-47DC6C0BD9C8}"/>
                </a:ext>
              </a:extLst>
            </p:cNvPr>
            <p:cNvSpPr txBox="1"/>
            <p:nvPr/>
          </p:nvSpPr>
          <p:spPr>
            <a:xfrm>
              <a:off x="994203" y="1127902"/>
              <a:ext cx="744531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rgbClr val="009999"/>
                  </a:solidFill>
                  <a:latin typeface="Marker Felt" panose="00000400000000000000" pitchFamily="2" charset="0"/>
                </a:rPr>
                <a:t>“Sing Your Praise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030E081-E646-EF69-638A-DC3F5C60F195}"/>
              </a:ext>
            </a:extLst>
          </p:cNvPr>
          <p:cNvSpPr txBox="1"/>
          <p:nvPr/>
        </p:nvSpPr>
        <p:spPr>
          <a:xfrm>
            <a:off x="-146535" y="4471161"/>
            <a:ext cx="95935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00080"/>
                </a:solidFill>
                <a:latin typeface="Comic Sans MS" panose="030F0702030302020204" pitchFamily="66" charset="0"/>
              </a:rPr>
              <a:t>Written &amp; Performed by </a:t>
            </a:r>
            <a:r>
              <a:rPr lang="en-US" sz="3800" b="1" dirty="0">
                <a:solidFill>
                  <a:srgbClr val="800080"/>
                </a:solidFill>
                <a:latin typeface="Comic Sans MS" panose="030F0702030302020204" pitchFamily="66" charset="0"/>
              </a:rPr>
              <a:t>RICH MULLINS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3B4F10-8296-ED68-0E79-72221BC25CD4}"/>
              </a:ext>
            </a:extLst>
          </p:cNvPr>
          <p:cNvSpPr txBox="1"/>
          <p:nvPr/>
        </p:nvSpPr>
        <p:spPr>
          <a:xfrm>
            <a:off x="548511" y="43636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800080"/>
                </a:solidFill>
                <a:latin typeface="AR CENA" panose="02000000000000000000" pitchFamily="2" charset="0"/>
              </a:rPr>
              <a:t>Today’s </a:t>
            </a:r>
            <a:r>
              <a:rPr lang="en-US" sz="4800" b="1" dirty="0">
                <a:solidFill>
                  <a:srgbClr val="800080"/>
                </a:solidFill>
                <a:latin typeface="AR CENA" panose="02000000000000000000" pitchFamily="2" charset="0"/>
              </a:rPr>
              <a:t>VIDEO PRELUDE</a:t>
            </a:r>
            <a:r>
              <a:rPr lang="en-US" sz="4800" dirty="0">
                <a:solidFill>
                  <a:srgbClr val="800080"/>
                </a:solidFill>
                <a:latin typeface="AR CENA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9490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fade/>
      </p:transition>
    </mc:Choice>
    <mc:Fallback>
      <p:transition spd="slow" advClick="0" advTm="1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colorful flowers&#10;&#10;AI-generated content may be incorrect.">
            <a:extLst>
              <a:ext uri="{FF2B5EF4-FFF2-40B4-BE49-F238E27FC236}">
                <a16:creationId xmlns:a16="http://schemas.microsoft.com/office/drawing/2014/main" id="{77900E1C-82C8-22E0-4051-5209DD932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2"/>
            <a:ext cx="9144000" cy="5135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BC003D-48E0-D97C-61C5-C541FBD92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0"/>
            <a:ext cx="10896600" cy="244260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892F2C-9CBE-D172-0B06-750E3D81CC7F}"/>
              </a:ext>
            </a:extLst>
          </p:cNvPr>
          <p:cNvSpPr txBox="1"/>
          <p:nvPr/>
        </p:nvSpPr>
        <p:spPr>
          <a:xfrm>
            <a:off x="228600" y="20955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Today’s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5400" b="1" dirty="0">
                <a:solidFill>
                  <a:schemeClr val="bg1"/>
                </a:solidFill>
              </a:rPr>
              <a:t>ALTAR FLOWERS </a:t>
            </a:r>
            <a:r>
              <a:rPr lang="en-US" sz="4000" b="1" dirty="0">
                <a:solidFill>
                  <a:schemeClr val="bg1"/>
                </a:solidFill>
              </a:rPr>
              <a:t>are from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2342F8-D7A6-EDE0-C05C-2A81237FCAD0}"/>
              </a:ext>
            </a:extLst>
          </p:cNvPr>
          <p:cNvSpPr txBox="1"/>
          <p:nvPr/>
        </p:nvSpPr>
        <p:spPr>
          <a:xfrm>
            <a:off x="44570" y="650727"/>
            <a:ext cx="90678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1500" b="1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Rastanty Cortez" panose="02000506000000020003" pitchFamily="2" charset="0"/>
              </a:rPr>
              <a:t>Christie Nevenhoven</a:t>
            </a:r>
          </a:p>
        </p:txBody>
      </p:sp>
    </p:spTree>
    <p:extLst>
      <p:ext uri="{BB962C8B-B14F-4D97-AF65-F5344CB8AC3E}">
        <p14:creationId xmlns:p14="http://schemas.microsoft.com/office/powerpoint/2010/main" val="102675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fade/>
      </p:transition>
    </mc:Choice>
    <mc:Fallback>
      <p:transition spd="slow" advClick="0" advTm="1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75" y="57150"/>
            <a:ext cx="4314225" cy="502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57150"/>
            <a:ext cx="8991600" cy="5029200"/>
          </a:xfrm>
          <a:prstGeom prst="rect">
            <a:avLst/>
          </a:prstGeom>
          <a:noFill/>
          <a:ln>
            <a:solidFill>
              <a:srgbClr val="585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74235"/>
            <a:ext cx="467737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lways  forever" pitchFamily="2" charset="0"/>
              </a:rPr>
              <a:t>Piggy Banks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575" y="1502449"/>
            <a:ext cx="4495800" cy="36009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Give It Your Heart" panose="02000603000000000000" pitchFamily="2" charset="0"/>
              </a:rPr>
              <a:t>&amp; Checks are still be taken thru May 25</a:t>
            </a:r>
            <a:r>
              <a:rPr lang="en-US" sz="3200" b="1" baseline="300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Give It Your Heart" panose="02000603000000000000" pitchFamily="2" charset="0"/>
              </a:rPr>
              <a:t>th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Give It Your Heart" panose="02000603000000000000" pitchFamily="2" charset="0"/>
              </a:rPr>
              <a:t> for our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Give It Your Heart" panose="02000603000000000000" pitchFamily="2" charset="0"/>
              </a:rPr>
              <a:t>Annual Donation to the </a:t>
            </a:r>
          </a:p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Give It Your Heart" panose="02000603000000000000" pitchFamily="2" charset="0"/>
              </a:rPr>
              <a:t>Humility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Give It Your Heart" panose="02000603000000000000" pitchFamily="2" charset="0"/>
              </a:rPr>
              <a:t>of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Give It Your Heart" panose="02000603000000000000" pitchFamily="2" charset="0"/>
              </a:rPr>
              <a:t> Mary Shelter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Give It Your Heart" panose="02000603000000000000" pitchFamily="2" charset="0"/>
              </a:rPr>
              <a:t>for 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Give It Your Heart" panose="02000603000000000000" pitchFamily="2" charset="0"/>
              </a:rPr>
              <a:t>Abused Women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ea typeface="Give It Your Heart" panose="02000603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753575" y="57150"/>
            <a:ext cx="0" cy="5029200"/>
          </a:xfrm>
          <a:prstGeom prst="line">
            <a:avLst/>
          </a:prstGeom>
          <a:ln w="38100">
            <a:solidFill>
              <a:srgbClr val="5858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27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fade/>
      </p:transition>
    </mc:Choice>
    <mc:Fallback>
      <p:transition spd="slow" advClick="0" advTm="1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7795BC-89AA-CFF6-817D-DF7D837F782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F3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's portraits&#10;&#10;AI-generated content may be incorrect.">
            <a:extLst>
              <a:ext uri="{FF2B5EF4-FFF2-40B4-BE49-F238E27FC236}">
                <a16:creationId xmlns:a16="http://schemas.microsoft.com/office/drawing/2014/main" id="{D4657A28-6295-B08F-2E08-28745B7C15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92087"/>
            <a:ext cx="4356383" cy="3886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98BD3A-C081-EFB6-64E7-853E3DDBD448}"/>
              </a:ext>
            </a:extLst>
          </p:cNvPr>
          <p:cNvSpPr txBox="1"/>
          <p:nvPr/>
        </p:nvSpPr>
        <p:spPr>
          <a:xfrm>
            <a:off x="152400" y="20955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Membership Directory </a:t>
            </a:r>
            <a:r>
              <a:rPr lang="en-US" sz="3600" dirty="0"/>
              <a:t>is – </a:t>
            </a:r>
            <a:r>
              <a:rPr lang="en-US" sz="3600" i="1" dirty="0">
                <a:solidFill>
                  <a:srgbClr val="00B0F0"/>
                </a:solidFill>
              </a:rPr>
              <a:t>almost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/>
              <a:t>– here!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A1BA34-91B8-F1AD-2794-2166922FEA0B}"/>
              </a:ext>
            </a:extLst>
          </p:cNvPr>
          <p:cNvSpPr txBox="1"/>
          <p:nvPr/>
        </p:nvSpPr>
        <p:spPr>
          <a:xfrm>
            <a:off x="381000" y="917436"/>
            <a:ext cx="5029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Please take a couple moments TODAY to check the ‘proofs’ on the </a:t>
            </a:r>
          </a:p>
          <a:p>
            <a:r>
              <a:rPr lang="en-US" sz="3200" dirty="0"/>
              <a:t>clipboard &amp; OK your info.   </a:t>
            </a:r>
          </a:p>
          <a:p>
            <a:r>
              <a:rPr lang="en-US" sz="3200" dirty="0"/>
              <a:t>As soon as this is done, </a:t>
            </a:r>
          </a:p>
          <a:p>
            <a:r>
              <a:rPr lang="en-US" sz="3200" dirty="0"/>
              <a:t>we mail it in and get it back for distribution.    </a:t>
            </a:r>
          </a:p>
          <a:p>
            <a:r>
              <a:rPr lang="en-US" sz="3200" dirty="0"/>
              <a:t>                </a:t>
            </a:r>
            <a:r>
              <a:rPr lang="en-US" sz="3200" b="1" dirty="0"/>
              <a:t>Help us ‘</a:t>
            </a:r>
            <a:r>
              <a:rPr lang="en-US" sz="3200" b="1" dirty="0" err="1"/>
              <a:t>gitter</a:t>
            </a:r>
            <a:r>
              <a:rPr lang="en-US" sz="3200" b="1" dirty="0"/>
              <a:t> dun’!</a:t>
            </a:r>
          </a:p>
        </p:txBody>
      </p:sp>
    </p:spTree>
    <p:extLst>
      <p:ext uri="{BB962C8B-B14F-4D97-AF65-F5344CB8AC3E}">
        <p14:creationId xmlns:p14="http://schemas.microsoft.com/office/powerpoint/2010/main" val="317417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fade/>
      </p:transition>
    </mc:Choice>
    <mc:Fallback>
      <p:transition spd="slow" advClick="0" advTm="1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red and blue flag with white stars&#10;&#10;AI-generated content may be incorrect.">
            <a:extLst>
              <a:ext uri="{FF2B5EF4-FFF2-40B4-BE49-F238E27FC236}">
                <a16:creationId xmlns:a16="http://schemas.microsoft.com/office/drawing/2014/main" id="{DAC4BABA-B469-6EB2-4549-C93931DC15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32338"/>
              </a:clrFrom>
              <a:clrTo>
                <a:srgbClr val="D32338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1370" y="-80088"/>
            <a:ext cx="9155370" cy="7223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1370" y="-17092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7200" u="sng" dirty="0">
                <a:ln>
                  <a:solidFill>
                    <a:srgbClr val="C00000"/>
                  </a:solidFill>
                </a:ln>
                <a:solidFill>
                  <a:srgbClr val="FAD448"/>
                </a:solidFill>
                <a:latin typeface="Franklin Gothic Heavy" panose="020B0903020102020204" pitchFamily="34" charset="0"/>
              </a:rPr>
              <a:t>NEXT</a:t>
            </a:r>
            <a:r>
              <a:rPr lang="en-US" sz="7200" dirty="0">
                <a:ln>
                  <a:solidFill>
                    <a:srgbClr val="C00000"/>
                  </a:solidFill>
                </a:ln>
                <a:solidFill>
                  <a:srgbClr val="FAD448"/>
                </a:solidFill>
                <a:latin typeface="Franklin Gothic Heavy" panose="020B0903020102020204" pitchFamily="34" charset="0"/>
              </a:rPr>
              <a:t> WEEK’s CREW</a:t>
            </a:r>
          </a:p>
        </p:txBody>
      </p:sp>
      <p:grpSp>
        <p:nvGrpSpPr>
          <p:cNvPr id="6" name="Group 5"/>
          <p:cNvGrpSpPr/>
          <p:nvPr/>
        </p:nvGrpSpPr>
        <p:grpSpPr>
          <a:xfrm rot="1617271">
            <a:off x="5911301" y="2087375"/>
            <a:ext cx="2936032" cy="2012621"/>
            <a:chOff x="4953000" y="2647950"/>
            <a:chExt cx="2936032" cy="2012621"/>
          </a:xfrm>
        </p:grpSpPr>
        <p:sp>
          <p:nvSpPr>
            <p:cNvPr id="8" name="Oval 7"/>
            <p:cNvSpPr/>
            <p:nvPr/>
          </p:nvSpPr>
          <p:spPr>
            <a:xfrm>
              <a:off x="6172200" y="2876551"/>
              <a:ext cx="1564432" cy="1784020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671226">
              <a:off x="7584232" y="3410549"/>
              <a:ext cx="304800" cy="12321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814064" y="3181350"/>
              <a:ext cx="510536" cy="533400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867400" y="3714750"/>
              <a:ext cx="533400" cy="457200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012182" y="4143374"/>
              <a:ext cx="693418" cy="488621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953000" y="2647950"/>
              <a:ext cx="361950" cy="381000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 rot="777485">
              <a:off x="5169946" y="2765477"/>
              <a:ext cx="1417322" cy="41466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9891" flipV="1">
            <a:off x="6414423" y="1199071"/>
            <a:ext cx="2400581" cy="37169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2874" y="1085402"/>
            <a:ext cx="709966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u="sng" dirty="0">
                <a:solidFill>
                  <a:srgbClr val="C00000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Hosts</a:t>
            </a:r>
            <a:r>
              <a:rPr lang="en-US" sz="3600" dirty="0">
                <a:solidFill>
                  <a:srgbClr val="C00000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Give It Your Heart" panose="02000603000000000000" pitchFamily="2" charset="0"/>
                <a:cs typeface="Times New Roman" panose="02020603050405020304" pitchFamily="18" charset="0"/>
              </a:rPr>
              <a:t>Christie N &amp; Doug B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Give It Your Heart" panose="02000603000000000000" pitchFamily="2" charset="0"/>
              <a:ea typeface="Give It Your Heart" panose="02000603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600" u="sng" dirty="0">
                <a:solidFill>
                  <a:srgbClr val="C00000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Pianist</a:t>
            </a:r>
            <a:r>
              <a:rPr lang="en-US" sz="3600" dirty="0">
                <a:solidFill>
                  <a:srgbClr val="C00000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Linda Reickard</a:t>
            </a:r>
          </a:p>
          <a:p>
            <a:pPr>
              <a:spcAft>
                <a:spcPts val="1200"/>
              </a:spcAft>
            </a:pPr>
            <a:r>
              <a:rPr lang="en-US" sz="3600" u="sng" dirty="0">
                <a:solidFill>
                  <a:srgbClr val="C00000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Liturgist</a:t>
            </a:r>
            <a:r>
              <a:rPr lang="en-US" sz="3600" dirty="0">
                <a:solidFill>
                  <a:srgbClr val="C00000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Charles Wheeler</a:t>
            </a:r>
            <a:endParaRPr lang="en-US" sz="3600" u="sng" dirty="0">
              <a:solidFill>
                <a:schemeClr val="accent3">
                  <a:lumMod val="50000"/>
                </a:schemeClr>
              </a:solidFill>
              <a:latin typeface="DJB Yard Sale Marker" panose="020005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600" u="sng" dirty="0">
                <a:solidFill>
                  <a:srgbClr val="C00000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TV Screens</a:t>
            </a:r>
            <a:r>
              <a:rPr lang="en-US" sz="3600" dirty="0">
                <a:solidFill>
                  <a:srgbClr val="C00000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CJ Albertson</a:t>
            </a:r>
          </a:p>
          <a:p>
            <a:r>
              <a:rPr lang="en-US" sz="3600" u="sng" dirty="0">
                <a:solidFill>
                  <a:srgbClr val="C00000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Kitchen Helper</a:t>
            </a:r>
            <a:r>
              <a:rPr lang="en-US" sz="3600" b="1" dirty="0">
                <a:solidFill>
                  <a:srgbClr val="C00000"/>
                </a:solidFill>
                <a:latin typeface="DJB Yard Sale Marker" panose="02000500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Karen Apple</a:t>
            </a:r>
          </a:p>
        </p:txBody>
      </p:sp>
      <p:pic>
        <p:nvPicPr>
          <p:cNvPr id="4" name="Picture 3" descr="A close-up of a flower&#10;&#10;AI-generated content may be incorrect.">
            <a:extLst>
              <a:ext uri="{FF2B5EF4-FFF2-40B4-BE49-F238E27FC236}">
                <a16:creationId xmlns:a16="http://schemas.microsoft.com/office/drawing/2014/main" id="{204BD12E-A8A6-919C-935F-D72C0C5D3B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8564" flipH="1">
            <a:off x="6440812" y="800218"/>
            <a:ext cx="1786128" cy="291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8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fade/>
      </p:transition>
    </mc:Choice>
    <mc:Fallback>
      <p:transition spd="slow" advClick="0" advTm="1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3834" y="133462"/>
            <a:ext cx="874014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8000" b="1" dirty="0">
                <a:solidFill>
                  <a:srgbClr val="0033CC"/>
                </a:solidFill>
                <a:latin typeface="Rockwell Extra Bold" panose="02060903040505020403" pitchFamily="18" charset="0"/>
              </a:rPr>
              <a:t>MAY </a:t>
            </a:r>
            <a:r>
              <a:rPr lang="en-US" sz="8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798258" y="1452121"/>
            <a:ext cx="4452933" cy="3589643"/>
            <a:chOff x="4798258" y="1452121"/>
            <a:chExt cx="4452933" cy="358964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8F5EE"/>
                </a:clrFrom>
                <a:clrTo>
                  <a:srgbClr val="F8F5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0860" y="2102786"/>
              <a:ext cx="1501140" cy="168402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8F3ED"/>
                </a:clrFrom>
                <a:clrTo>
                  <a:srgbClr val="F8F3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6394" y="1452121"/>
              <a:ext cx="1492789" cy="144018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58" y="2633501"/>
              <a:ext cx="866775" cy="14192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DFFF7"/>
                </a:clrFrom>
                <a:clrTo>
                  <a:srgbClr val="FDFF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6414">
              <a:off x="5090118" y="3885265"/>
              <a:ext cx="1470660" cy="70866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EFC"/>
                </a:clrFrom>
                <a:clrTo>
                  <a:srgbClr val="FF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1111" y="2352342"/>
              <a:ext cx="828675" cy="140017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CFCFE"/>
                </a:clrFrom>
                <a:clrTo>
                  <a:srgbClr val="FCFC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243" y="2595562"/>
              <a:ext cx="1043940" cy="13716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147" y="3149917"/>
              <a:ext cx="1353425" cy="118076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3451" y="3637263"/>
              <a:ext cx="967740" cy="138684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1713" y="3455912"/>
              <a:ext cx="981075" cy="14097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842" y="3969517"/>
              <a:ext cx="1295430" cy="107224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-625322" y="2676736"/>
            <a:ext cx="8767321" cy="2286227"/>
            <a:chOff x="-567370" y="3564379"/>
            <a:chExt cx="6396479" cy="2286227"/>
          </a:xfrm>
        </p:grpSpPr>
        <p:sp>
          <p:nvSpPr>
            <p:cNvPr id="25" name="TextBox 24"/>
            <p:cNvSpPr txBox="1"/>
            <p:nvPr/>
          </p:nvSpPr>
          <p:spPr>
            <a:xfrm>
              <a:off x="-567370" y="4527167"/>
              <a:ext cx="63964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r>
                <a:rPr lang="en-US" sz="8000" b="1" dirty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rgbClr val="FFC000"/>
                  </a:solidFill>
                  <a:latin typeface="Gill Sans MT Condensed" panose="020B0506020104020203" pitchFamily="34" charset="0"/>
                </a:rPr>
                <a:t>  Foods for Summer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544510" y="3564379"/>
              <a:ext cx="63736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r>
                <a:rPr lang="en-US" sz="8000" b="1" dirty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rgbClr val="FFC000"/>
                  </a:solidFill>
                  <a:latin typeface="Gill Sans MT Condensed" panose="020B0506020104020203" pitchFamily="34" charset="0"/>
                </a:rPr>
                <a:t>  Kid-Friendly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6025" y="919144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Luna" pitchFamily="2" charset="0"/>
            </a:endParaRPr>
          </a:p>
          <a:p>
            <a:r>
              <a:rPr lang="en-US" sz="7200" b="1" dirty="0">
                <a:solidFill>
                  <a:srgbClr val="778A3A"/>
                </a:solidFill>
                <a:latin typeface="Comic Sans MS" panose="030F0702030302020204" pitchFamily="66" charset="0"/>
              </a:rPr>
              <a:t>FOOD PANTRY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69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fade/>
      </p:transition>
    </mc:Choice>
    <mc:Fallback>
      <p:transition spd="slow" advClick="0" advTm="11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13074</TotalTime>
  <Words>313</Words>
  <Application>Microsoft Office PowerPoint</Application>
  <PresentationFormat>On-screen Show (16:9)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7" baseType="lpstr">
      <vt:lpstr>AaSansOutline</vt:lpstr>
      <vt:lpstr>always  forever</vt:lpstr>
      <vt:lpstr>AR CENA</vt:lpstr>
      <vt:lpstr>Arial</vt:lpstr>
      <vt:lpstr>Arial Black</vt:lpstr>
      <vt:lpstr>Arial Narrow</vt:lpstr>
      <vt:lpstr>Arial Rounded MT Bold</vt:lpstr>
      <vt:lpstr>Calibri</vt:lpstr>
      <vt:lpstr>Castellar</vt:lpstr>
      <vt:lpstr>Cochocib Script Latin Pro</vt:lpstr>
      <vt:lpstr>Comic Sans MS</vt:lpstr>
      <vt:lpstr>DJB Yard Sale Marker</vt:lpstr>
      <vt:lpstr>Franklin Gothic Heavy</vt:lpstr>
      <vt:lpstr>Freestyle Script</vt:lpstr>
      <vt:lpstr>Gill Sans MT Condensed</vt:lpstr>
      <vt:lpstr>Give It Your Heart</vt:lpstr>
      <vt:lpstr>Honey Script</vt:lpstr>
      <vt:lpstr>KG True Colors</vt:lpstr>
      <vt:lpstr>Luna</vt:lpstr>
      <vt:lpstr>Marker Felt</vt:lpstr>
      <vt:lpstr>Rastanty Cortez</vt:lpstr>
      <vt:lpstr>Rockwell Extra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Farwell Brunch Potluck for Pastor Ron &amp; Pastor Nikki</dc:title>
  <dc:creator>Office Manager</dc:creator>
  <cp:lastModifiedBy>EUMC Admin</cp:lastModifiedBy>
  <cp:revision>1573</cp:revision>
  <dcterms:created xsi:type="dcterms:W3CDTF">2018-06-07T15:56:17Z</dcterms:created>
  <dcterms:modified xsi:type="dcterms:W3CDTF">2025-05-17T00:14:08Z</dcterms:modified>
</cp:coreProperties>
</file>