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504" r:id="rId2"/>
    <p:sldId id="1650" r:id="rId3"/>
    <p:sldId id="511" r:id="rId4"/>
    <p:sldId id="1645" r:id="rId5"/>
    <p:sldId id="1646" r:id="rId6"/>
    <p:sldId id="485" r:id="rId7"/>
    <p:sldId id="1652" r:id="rId8"/>
    <p:sldId id="420" r:id="rId9"/>
    <p:sldId id="491" r:id="rId10"/>
    <p:sldId id="1838" r:id="rId11"/>
    <p:sldId id="1826" r:id="rId12"/>
    <p:sldId id="1647" r:id="rId13"/>
    <p:sldId id="1651" r:id="rId14"/>
    <p:sldId id="539" r:id="rId15"/>
    <p:sldId id="553" r:id="rId16"/>
    <p:sldId id="530" r:id="rId17"/>
    <p:sldId id="1835" r:id="rId18"/>
    <p:sldId id="1841" r:id="rId19"/>
    <p:sldId id="510" r:id="rId20"/>
    <p:sldId id="502" r:id="rId21"/>
    <p:sldId id="507" r:id="rId22"/>
    <p:sldId id="493" r:id="rId23"/>
    <p:sldId id="471" r:id="rId24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77D7"/>
    <a:srgbClr val="9C5ACE"/>
    <a:srgbClr val="A365D1"/>
    <a:srgbClr val="C39BE1"/>
    <a:srgbClr val="5A2781"/>
    <a:srgbClr val="008000"/>
    <a:srgbClr val="FF00FF"/>
    <a:srgbClr val="0000CC"/>
    <a:srgbClr val="9751CB"/>
    <a:srgbClr val="8439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8" autoAdjust="0"/>
    <p:restoredTop sz="94495" autoAdjust="0"/>
  </p:normalViewPr>
  <p:slideViewPr>
    <p:cSldViewPr>
      <p:cViewPr varScale="1">
        <p:scale>
          <a:sx n="137" d="100"/>
          <a:sy n="137" d="100"/>
        </p:scale>
        <p:origin x="768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286" y="-11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95373-BF69-44AA-B31F-696E11CEB97D}" type="datetimeFigureOut">
              <a:rPr lang="en-US" smtClean="0"/>
              <a:t>04/17/2026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19DEB-7F3D-49FA-9041-6F801A330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22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68A91-39AF-4C12-9EB7-12BF09FECD08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9C1D34-3B82-4B46-A3CB-605AC9662D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27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9C1D34-3B82-4B46-A3CB-605AC9662D8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27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A25B3-AB49-00B4-402D-E105AFC26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C06119-D0F4-0D84-8B14-6329993CB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7541C3-D529-1DD5-8E94-14A174450C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8CA7A-900A-E953-2DDF-B9E1BD677A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9C1D34-3B82-4B46-A3CB-605AC9662D8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354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9817B-0498-E51B-52A3-EB6191F9D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92004D-AC18-4E76-FF48-AA797C3D82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8BC944-3F1C-050B-A722-041D89928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31557-B3EB-CA4D-B7CF-4E83631163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9C1D34-3B82-4B46-A3CB-605AC9662D8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881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1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1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97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45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5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9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04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90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18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92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3958A-8065-4DB3-BDD7-51F3FDB9D72D}" type="datetimeFigureOut">
              <a:rPr lang="en-US" smtClean="0"/>
              <a:t>04/17/2026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C6E1A-EEEB-40D3-866E-1483804901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745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microsoft.com/office/2007/relationships/hdphoto" Target="../media/hdphoto3.wdp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8" y="14286"/>
            <a:ext cx="9124949" cy="50720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flipH="1">
            <a:off x="51509" y="4762"/>
            <a:ext cx="9143999" cy="5138738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0558" y="79521"/>
            <a:ext cx="912662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4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Perpetua Titling MT" panose="02020502060505020804" pitchFamily="18" charset="0"/>
              </a:rPr>
              <a:t>WELCOME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627" y="14286"/>
            <a:ext cx="9126620" cy="20005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124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ABA2B8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Perpetua Titling MT" panose="02020502060505020804" pitchFamily="18" charset="0"/>
              </a:rPr>
              <a:t>WELCOME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1337" y="1733550"/>
            <a:ext cx="5791200" cy="129266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60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ABA2B8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Bodoni MT" panose="02070603080606020203" pitchFamily="18" charset="0"/>
                <a:cs typeface="Times New Roman" panose="02020603050405020304" pitchFamily="18" charset="0"/>
              </a:rPr>
              <a:t>to WORSHIP at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7106" y="2581625"/>
            <a:ext cx="9126620" cy="36933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7800" b="1" dirty="0">
                <a:ln>
                  <a:solidFill>
                    <a:srgbClr val="7030A0"/>
                  </a:solidFill>
                </a:ln>
                <a:solidFill>
                  <a:srgbClr val="009999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 JULIAN" panose="02000000000000000000" pitchFamily="2" charset="0"/>
                <a:cs typeface="Times New Roman" panose="02020603050405020304" pitchFamily="18" charset="0"/>
              </a:rPr>
              <a:t>Eldridge United Methodist Church</a:t>
            </a:r>
          </a:p>
          <a:p>
            <a:endParaRPr lang="en-US" sz="7800" dirty="0">
              <a:ln>
                <a:solidFill>
                  <a:srgbClr val="7030A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078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oogle Shape;92;p1"/>
          <p:cNvSpPr txBox="1"/>
          <p:nvPr/>
        </p:nvSpPr>
        <p:spPr>
          <a:xfrm>
            <a:off x="762000" y="209550"/>
            <a:ext cx="92202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0" i="0" u="none" strike="noStrike" cap="none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92D05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chitects Daughter"/>
                <a:ea typeface="Architects Daughter"/>
                <a:cs typeface="Architects Daughter"/>
                <a:sym typeface="Architects Daughter"/>
              </a:rPr>
              <a:t> </a:t>
            </a:r>
            <a:r>
              <a:rPr lang="en-US" sz="7200" b="0" i="0" u="none" strike="noStrike" cap="none" dirty="0">
                <a:ln>
                  <a:solidFill>
                    <a:schemeClr val="tx1"/>
                  </a:solidFill>
                </a:ln>
                <a:solidFill>
                  <a:srgbClr val="C1438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chitects Daughter"/>
                <a:ea typeface="Architects Daughter"/>
                <a:cs typeface="Architects Daughter"/>
                <a:sym typeface="Architects Daughter"/>
              </a:rPr>
              <a:t>Hello</a:t>
            </a:r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rgbClr val="C1438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chitects Daughter"/>
                <a:ea typeface="Architects Daughter"/>
                <a:cs typeface="Architects Daughter"/>
                <a:sym typeface="Architects Daughter"/>
              </a:rPr>
              <a:t> </a:t>
            </a:r>
            <a:r>
              <a:rPr lang="en-US" sz="7200" b="0" i="0" u="none" strike="noStrike" cap="none" dirty="0">
                <a:ln>
                  <a:solidFill>
                    <a:schemeClr val="tx1"/>
                  </a:solidFill>
                </a:ln>
                <a:solidFill>
                  <a:srgbClr val="C1438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chitects Daughter"/>
                <a:ea typeface="Architects Daughter"/>
                <a:cs typeface="Architects Daughter"/>
                <a:sym typeface="Architects Daughter"/>
              </a:rPr>
              <a:t>Visitors!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175" y="2343150"/>
            <a:ext cx="2333625" cy="26398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4959212"/>
            <a:ext cx="762000" cy="11906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200" y="85724"/>
            <a:ext cx="8991600" cy="4992549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50000"/>
              </a:lnSpc>
            </a:pP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219075" y="1409838"/>
            <a:ext cx="8686800" cy="39395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Aft>
                <a:spcPts val="1200"/>
              </a:spcAft>
            </a:pPr>
            <a:r>
              <a:rPr lang="en-US" sz="4800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chitects Daughter"/>
                <a:ea typeface="Architects Daughter"/>
                <a:cs typeface="Architects Daughter"/>
                <a:sym typeface="Architects Daughter"/>
              </a:rPr>
              <a:t>Help us to get to know</a:t>
            </a:r>
          </a:p>
          <a:p>
            <a:pPr lvl="0">
              <a:spcAft>
                <a:spcPts val="1200"/>
              </a:spcAft>
            </a:pPr>
            <a:r>
              <a:rPr lang="en-US" sz="4800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chitects Daughter"/>
                <a:ea typeface="Architects Daughter"/>
                <a:cs typeface="Architects Daughter"/>
                <a:sym typeface="Architects Daughter"/>
              </a:rPr>
              <a:t>you by putting </a:t>
            </a:r>
            <a:r>
              <a:rPr lang="en-US" sz="4800" dirty="0">
                <a:solidFill>
                  <a:srgbClr val="6699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chitects Daughter"/>
                <a:ea typeface="Architects Daughter"/>
                <a:cs typeface="Architects Daughter"/>
                <a:sym typeface="Architects Daughter"/>
              </a:rPr>
              <a:t>ALL</a:t>
            </a:r>
          </a:p>
          <a:p>
            <a:pPr lvl="0">
              <a:spcAft>
                <a:spcPts val="1200"/>
              </a:spcAft>
            </a:pPr>
            <a:r>
              <a:rPr lang="en-US" sz="4800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chitects Daughter"/>
                <a:ea typeface="Architects Daughter"/>
                <a:cs typeface="Architects Daughter"/>
                <a:sym typeface="Architects Daughter"/>
              </a:rPr>
              <a:t>your contact info on</a:t>
            </a:r>
          </a:p>
          <a:p>
            <a:pPr lvl="0">
              <a:spcAft>
                <a:spcPts val="1200"/>
              </a:spcAft>
            </a:pPr>
            <a:r>
              <a:rPr lang="en-US" sz="4800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chitects Daughter"/>
                <a:ea typeface="Architects Daughter"/>
                <a:cs typeface="Architects Daughter"/>
                <a:sym typeface="Architects Daughter"/>
              </a:rPr>
              <a:t>the attendance sheet.</a:t>
            </a:r>
          </a:p>
          <a:p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15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989" y="-13749"/>
            <a:ext cx="9145989" cy="5396389"/>
            <a:chOff x="-1990" y="0"/>
            <a:chExt cx="9145989" cy="539638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990" y="0"/>
              <a:ext cx="9145989" cy="516685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CrisscrossEtching/>
                      </a14:imgEffect>
                      <a14:imgEffect>
                        <a14:colorTemperature colorTemp="6700"/>
                      </a14:imgEffect>
                      <a14:imgEffect>
                        <a14:saturation sa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6216" y="2184310"/>
              <a:ext cx="6877050" cy="3212079"/>
            </a:xfrm>
            <a:prstGeom prst="rect">
              <a:avLst/>
            </a:prstGeom>
            <a:effectLst>
              <a:softEdge rad="317500"/>
            </a:effectLst>
          </p:spPr>
        </p:pic>
      </p:grpSp>
      <p:sp>
        <p:nvSpPr>
          <p:cNvPr id="12" name="TextBox 11"/>
          <p:cNvSpPr txBox="1"/>
          <p:nvPr/>
        </p:nvSpPr>
        <p:spPr>
          <a:xfrm>
            <a:off x="457200" y="-69723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dirty="0">
                <a:ln w="28575">
                  <a:solidFill>
                    <a:srgbClr val="7030A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Franklin Gothic Heavy" panose="020B0903020102020204" pitchFamily="34" charset="0"/>
              </a:rPr>
              <a:t>SERVING TODAY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432" y="4242090"/>
            <a:ext cx="957668" cy="924769"/>
          </a:xfrm>
          <a:prstGeom prst="rect">
            <a:avLst/>
          </a:prstGeom>
          <a:effectLst>
            <a:softEdge rad="127000"/>
          </a:effectLst>
        </p:spPr>
      </p:pic>
      <p:grpSp>
        <p:nvGrpSpPr>
          <p:cNvPr id="5" name="Group 4"/>
          <p:cNvGrpSpPr/>
          <p:nvPr/>
        </p:nvGrpSpPr>
        <p:grpSpPr>
          <a:xfrm>
            <a:off x="1860084" y="895350"/>
            <a:ext cx="7038146" cy="3963795"/>
            <a:chOff x="2631416" y="1120677"/>
            <a:chExt cx="7038146" cy="3963795"/>
          </a:xfrm>
        </p:grpSpPr>
        <p:sp>
          <p:nvSpPr>
            <p:cNvPr id="15" name="TextBox 14"/>
            <p:cNvSpPr txBox="1"/>
            <p:nvPr/>
          </p:nvSpPr>
          <p:spPr>
            <a:xfrm>
              <a:off x="2916337" y="3264761"/>
              <a:ext cx="6705600" cy="1060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  <a:spcBef>
                  <a:spcPts val="600"/>
                </a:spcBef>
              </a:pPr>
              <a:r>
                <a:rPr lang="en-US" sz="3600" b="1" u="sng" dirty="0">
                  <a:solidFill>
                    <a:srgbClr val="8439BD"/>
                  </a:solidFill>
                  <a:latin typeface="DJB Yard Sale Marker" panose="02000500000000000000" pitchFamily="2" charset="0"/>
                  <a:cs typeface="Times New Roman" panose="02020603050405020304" pitchFamily="18" charset="0"/>
                </a:rPr>
                <a:t>Treats</a:t>
              </a:r>
              <a:r>
                <a:rPr lang="en-US" sz="3600" b="1" dirty="0">
                  <a:solidFill>
                    <a:srgbClr val="8439BD"/>
                  </a:solidFill>
                  <a:latin typeface="DJB Yard Sale Marker" panose="02000500000000000000" pitchFamily="2" charset="0"/>
                  <a:cs typeface="Times New Roman" panose="02020603050405020304" pitchFamily="18" charset="0"/>
                </a:rPr>
                <a:t>: </a:t>
              </a:r>
              <a:r>
                <a:rPr lang="en-US" sz="4800" b="1" dirty="0">
                  <a:solidFill>
                    <a:srgbClr val="8439BD"/>
                  </a:solidFill>
                  <a:latin typeface="Give It Your Heart" panose="02000603000000000000" pitchFamily="2" charset="0"/>
                  <a:ea typeface="Give It Your Heart" panose="02000603000000000000" pitchFamily="2" charset="0"/>
                  <a:cs typeface="Times New Roman" panose="02020603050405020304" pitchFamily="18" charset="0"/>
                </a:rPr>
                <a:t>Apples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992538" y="1120677"/>
              <a:ext cx="6629400" cy="1060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3600" b="1" u="sng" dirty="0">
                  <a:solidFill>
                    <a:srgbClr val="C39BE1"/>
                  </a:solidFill>
                  <a:latin typeface="DJB Yard Sale Marker" panose="02000500000000000000" pitchFamily="2" charset="0"/>
                  <a:cs typeface="Times New Roman" panose="02020603050405020304" pitchFamily="18" charset="0"/>
                </a:rPr>
                <a:t>Hosts</a:t>
              </a:r>
              <a:r>
                <a:rPr lang="en-US" sz="3600" b="1" dirty="0">
                  <a:solidFill>
                    <a:srgbClr val="C39BE1"/>
                  </a:solidFill>
                  <a:latin typeface="DJB Yard Sale Marker" panose="02000500000000000000" pitchFamily="2" charset="0"/>
                  <a:cs typeface="Times New Roman" panose="02020603050405020304" pitchFamily="18" charset="0"/>
                </a:rPr>
                <a:t>: </a:t>
              </a:r>
              <a:r>
                <a:rPr lang="en-US" sz="4800" b="1" dirty="0" err="1">
                  <a:solidFill>
                    <a:srgbClr val="C39BE1"/>
                  </a:solidFill>
                  <a:latin typeface="Give It Your Heart" panose="02000603000000000000" pitchFamily="2" charset="0"/>
                  <a:ea typeface="Give It Your Heart" panose="02000603000000000000" pitchFamily="2" charset="0"/>
                  <a:cs typeface="Times New Roman" panose="02020603050405020304" pitchFamily="18" charset="0"/>
                </a:rPr>
                <a:t>Herringtons</a:t>
              </a:r>
              <a:endParaRPr lang="en-US" sz="4800" b="1" dirty="0">
                <a:solidFill>
                  <a:srgbClr val="C39BE1"/>
                </a:solidFill>
                <a:latin typeface="Give It Your Heart" panose="02000603000000000000" pitchFamily="2" charset="0"/>
                <a:ea typeface="Give It Your Heart" panose="02000603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631416" y="4023732"/>
              <a:ext cx="6990521" cy="1060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3600" b="1" u="sng" dirty="0">
                  <a:solidFill>
                    <a:srgbClr val="5A2781"/>
                  </a:solidFill>
                  <a:latin typeface="DJB Yard Sale Marker" panose="02000500000000000000" pitchFamily="2" charset="0"/>
                  <a:cs typeface="Times New Roman" panose="02020603050405020304" pitchFamily="18" charset="0"/>
                </a:rPr>
                <a:t>TV Screens</a:t>
              </a:r>
              <a:r>
                <a:rPr lang="en-US" sz="3600" b="1" dirty="0">
                  <a:solidFill>
                    <a:srgbClr val="5A2781"/>
                  </a:solidFill>
                  <a:latin typeface="DJB Yard Sale Marker" panose="02000500000000000000" pitchFamily="2" charset="0"/>
                  <a:cs typeface="Times New Roman" panose="02020603050405020304" pitchFamily="18" charset="0"/>
                </a:rPr>
                <a:t>: </a:t>
              </a:r>
              <a:r>
                <a:rPr lang="en-US" sz="4800" b="1" dirty="0">
                  <a:solidFill>
                    <a:srgbClr val="5A2781"/>
                  </a:solidFill>
                  <a:latin typeface="Give It Your Heart" panose="02000603000000000000" pitchFamily="2" charset="0"/>
                  <a:ea typeface="Give It Your Heart" panose="02000603000000000000" pitchFamily="2" charset="0"/>
                  <a:cs typeface="Times New Roman" panose="02020603050405020304" pitchFamily="18" charset="0"/>
                </a:rPr>
                <a:t>CJ Albertson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03061" y="2562734"/>
              <a:ext cx="6966501" cy="1060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3600" b="1" u="sng" dirty="0">
                  <a:solidFill>
                    <a:srgbClr val="9C5ACE"/>
                  </a:solidFill>
                  <a:latin typeface="DJB Yard Sale Marker" panose="02000500000000000000" pitchFamily="2" charset="0"/>
                  <a:cs typeface="Times New Roman" panose="02020603050405020304" pitchFamily="18" charset="0"/>
                </a:rPr>
                <a:t>Pianist</a:t>
              </a:r>
              <a:r>
                <a:rPr lang="en-US" sz="3600" b="1" dirty="0">
                  <a:solidFill>
                    <a:srgbClr val="9C5ACE"/>
                  </a:solidFill>
                  <a:latin typeface="DJB Yard Sale Marker" panose="02000500000000000000" pitchFamily="2" charset="0"/>
                  <a:cs typeface="Times New Roman" panose="02020603050405020304" pitchFamily="18" charset="0"/>
                </a:rPr>
                <a:t>: </a:t>
              </a:r>
              <a:r>
                <a:rPr lang="en-US" sz="4800" b="1" dirty="0">
                  <a:solidFill>
                    <a:srgbClr val="9C5ACE"/>
                  </a:solidFill>
                  <a:latin typeface="Give It Your Heart" panose="02000603000000000000" pitchFamily="2" charset="0"/>
                  <a:ea typeface="Give It Your Heart" panose="02000603000000000000" pitchFamily="2" charset="0"/>
                  <a:cs typeface="Times New Roman" panose="02020603050405020304" pitchFamily="18" charset="0"/>
                </a:rPr>
                <a:t>Kathy Dawson</a:t>
              </a:r>
              <a:endParaRPr lang="en-US" sz="4400" b="1" dirty="0">
                <a:solidFill>
                  <a:srgbClr val="9C5ACE"/>
                </a:solidFill>
                <a:latin typeface="Give It Your Heart" panose="02000603000000000000" pitchFamily="2" charset="0"/>
                <a:ea typeface="Give It Your Heart" panose="02000603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968517" y="1824216"/>
              <a:ext cx="6629400" cy="1060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3600" b="1" u="sng" dirty="0">
                  <a:solidFill>
                    <a:srgbClr val="AE77D7"/>
                  </a:solidFill>
                  <a:latin typeface="DJB Yard Sale Marker" panose="02000500000000000000" pitchFamily="2" charset="0"/>
                  <a:cs typeface="Times New Roman" panose="02020603050405020304" pitchFamily="18" charset="0"/>
                </a:rPr>
                <a:t>Liturgist</a:t>
              </a:r>
              <a:r>
                <a:rPr lang="en-US" sz="3600" b="1" dirty="0">
                  <a:solidFill>
                    <a:srgbClr val="AE77D7"/>
                  </a:solidFill>
                  <a:latin typeface="DJB Yard Sale Marker" panose="02000500000000000000" pitchFamily="2" charset="0"/>
                  <a:cs typeface="Times New Roman" panose="02020603050405020304" pitchFamily="18" charset="0"/>
                </a:rPr>
                <a:t>: </a:t>
              </a:r>
              <a:r>
                <a:rPr lang="en-US" sz="4800" b="1" dirty="0">
                  <a:solidFill>
                    <a:srgbClr val="AE77D7"/>
                  </a:solidFill>
                  <a:latin typeface="Give It Your Heart" panose="02000603000000000000" pitchFamily="2" charset="0"/>
                  <a:ea typeface="Give It Your Heart" panose="02000603000000000000" pitchFamily="2" charset="0"/>
                  <a:cs typeface="Times New Roman" panose="02020603050405020304" pitchFamily="18" charset="0"/>
                </a:rPr>
                <a:t>Trish </a:t>
              </a:r>
              <a:r>
                <a:rPr lang="en-US" sz="4800" b="1" dirty="0" err="1">
                  <a:solidFill>
                    <a:srgbClr val="AE77D7"/>
                  </a:solidFill>
                  <a:latin typeface="Give It Your Heart" panose="02000603000000000000" pitchFamily="2" charset="0"/>
                  <a:ea typeface="Give It Your Heart" panose="02000603000000000000" pitchFamily="2" charset="0"/>
                  <a:cs typeface="Times New Roman" panose="02020603050405020304" pitchFamily="18" charset="0"/>
                </a:rPr>
                <a:t>Reisener</a:t>
              </a:r>
              <a:endParaRPr lang="en-US" sz="4800" b="1" dirty="0">
                <a:solidFill>
                  <a:srgbClr val="AE77D7"/>
                </a:solidFill>
                <a:latin typeface="Give It Your Heart" panose="02000603000000000000" pitchFamily="2" charset="0"/>
                <a:ea typeface="Give It Your Heart" panose="02000603000000000000" pitchFamily="2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183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ED1F8-71E1-5119-3C57-E019260BB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D188D31-B209-998C-1D60-BF0FDCB64E50}"/>
              </a:ext>
            </a:extLst>
          </p:cNvPr>
          <p:cNvGrpSpPr/>
          <p:nvPr/>
        </p:nvGrpSpPr>
        <p:grpSpPr>
          <a:xfrm>
            <a:off x="-580695" y="0"/>
            <a:ext cx="10204240" cy="5143500"/>
            <a:chOff x="-1061485" y="0"/>
            <a:chExt cx="10204240" cy="5143500"/>
          </a:xfrm>
        </p:grpSpPr>
        <p:pic>
          <p:nvPicPr>
            <p:cNvPr id="9" name="Picture 8" descr="A clef with music notes&#10;&#10;AI-generated content may be incorrect.">
              <a:extLst>
                <a:ext uri="{FF2B5EF4-FFF2-40B4-BE49-F238E27FC236}">
                  <a16:creationId xmlns:a16="http://schemas.microsoft.com/office/drawing/2014/main" id="{7BE4C7DD-C7BD-87AF-C617-2ADA88661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61485" y="8046"/>
              <a:ext cx="8763000" cy="5135454"/>
            </a:xfrm>
            <a:prstGeom prst="rect">
              <a:avLst/>
            </a:prstGeom>
          </p:spPr>
        </p:pic>
        <p:pic>
          <p:nvPicPr>
            <p:cNvPr id="11" name="Picture 10" descr="A white background with black dots&#10;&#10;AI-generated content may be incorrect.">
              <a:extLst>
                <a:ext uri="{FF2B5EF4-FFF2-40B4-BE49-F238E27FC236}">
                  <a16:creationId xmlns:a16="http://schemas.microsoft.com/office/drawing/2014/main" id="{B22BF10F-E515-6CCF-7230-6C16C0742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01515" y="0"/>
              <a:ext cx="1441240" cy="514350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07195D8-A591-2C92-2C43-325542FDDE44}"/>
              </a:ext>
            </a:extLst>
          </p:cNvPr>
          <p:cNvSpPr txBox="1"/>
          <p:nvPr/>
        </p:nvSpPr>
        <p:spPr>
          <a:xfrm>
            <a:off x="2743200" y="2215479"/>
            <a:ext cx="6528823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8800" b="1" dirty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Ink Free" panose="03080402000500000000" pitchFamily="66" charset="0"/>
              </a:rPr>
              <a:t>Mercy Said No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676548-4B3D-D2DA-8AE5-C2DB436E3EF4}"/>
              </a:ext>
            </a:extLst>
          </p:cNvPr>
          <p:cNvSpPr txBox="1"/>
          <p:nvPr/>
        </p:nvSpPr>
        <p:spPr>
          <a:xfrm>
            <a:off x="2853719" y="2223525"/>
            <a:ext cx="6248400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8800" b="1" dirty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Ink Free" panose="03080402000500000000" pitchFamily="66" charset="0"/>
              </a:rPr>
              <a:t>Mercy Said 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EE5477-0561-64F2-3431-BDB0ACFB0F80}"/>
              </a:ext>
            </a:extLst>
          </p:cNvPr>
          <p:cNvSpPr txBox="1"/>
          <p:nvPr/>
        </p:nvSpPr>
        <p:spPr>
          <a:xfrm>
            <a:off x="3036094" y="264581"/>
            <a:ext cx="601980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000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 CENA" panose="02000000000000000000" pitchFamily="2" charset="0"/>
              </a:rPr>
              <a:t>Today’s</a:t>
            </a:r>
          </a:p>
          <a:p>
            <a:pPr algn="ctr"/>
            <a:r>
              <a:rPr lang="en-US" sz="6000" b="1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 CENA" panose="02000000000000000000" pitchFamily="2" charset="0"/>
              </a:rPr>
              <a:t>VIDEO PRELUDE:</a:t>
            </a:r>
            <a:endParaRPr lang="en-US" sz="6000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9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D8DCA-B901-E6BD-FF1C-B8F68F6F2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D7A1BFF-CA7B-5381-7D92-21C956210781}"/>
              </a:ext>
            </a:extLst>
          </p:cNvPr>
          <p:cNvGrpSpPr/>
          <p:nvPr/>
        </p:nvGrpSpPr>
        <p:grpSpPr>
          <a:xfrm>
            <a:off x="-576394" y="-171450"/>
            <a:ext cx="9872793" cy="5562600"/>
            <a:chOff x="-576394" y="-171450"/>
            <a:chExt cx="9872793" cy="5562600"/>
          </a:xfrm>
        </p:grpSpPr>
        <p:pic>
          <p:nvPicPr>
            <p:cNvPr id="6" name="Picture 5" descr="A group of eggs and flowers&#10;&#10;AI-generated content may be incorrect.">
              <a:extLst>
                <a:ext uri="{FF2B5EF4-FFF2-40B4-BE49-F238E27FC236}">
                  <a16:creationId xmlns:a16="http://schemas.microsoft.com/office/drawing/2014/main" id="{0E78E16C-8E85-B52C-5344-BBBD362AC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76394" y="0"/>
              <a:ext cx="7891935" cy="5143500"/>
            </a:xfrm>
            <a:prstGeom prst="rect">
              <a:avLst/>
            </a:prstGeom>
          </p:spPr>
        </p:pic>
        <p:pic>
          <p:nvPicPr>
            <p:cNvPr id="8" name="Picture 7" descr="A blue and white sky&#10;&#10;AI-generated content may be incorrect.">
              <a:extLst>
                <a:ext uri="{FF2B5EF4-FFF2-40B4-BE49-F238E27FC236}">
                  <a16:creationId xmlns:a16="http://schemas.microsoft.com/office/drawing/2014/main" id="{1B119CA9-CF88-19B1-48CF-DDA4E8330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2132" y="-171450"/>
              <a:ext cx="6354267" cy="5562600"/>
            </a:xfrm>
            <a:prstGeom prst="rect">
              <a:avLst/>
            </a:prstGeom>
            <a:effectLst>
              <a:softEdge rad="127000"/>
            </a:effectLst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1539543-E526-22B5-3419-C7A8B8C76880}"/>
              </a:ext>
            </a:extLst>
          </p:cNvPr>
          <p:cNvSpPr txBox="1"/>
          <p:nvPr/>
        </p:nvSpPr>
        <p:spPr>
          <a:xfrm>
            <a:off x="3733800" y="409688"/>
            <a:ext cx="5119824" cy="29546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spcAft>
                <a:spcPts val="1200"/>
              </a:spcAft>
            </a:pPr>
            <a:r>
              <a:rPr lang="en-US" sz="8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entury Schoolbook" panose="02040604050505020304" pitchFamily="18" charset="0"/>
              </a:rPr>
              <a:t>Today’s</a:t>
            </a:r>
            <a:r>
              <a:rPr lang="en-US" sz="8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Century Schoolbook" panose="02040604050505020304" pitchFamily="18" charset="0"/>
              </a:rPr>
              <a:t> </a:t>
            </a:r>
          </a:p>
          <a:p>
            <a:pPr>
              <a:spcAft>
                <a:spcPts val="1200"/>
              </a:spcAft>
            </a:pPr>
            <a:r>
              <a:rPr lang="en-US" sz="8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entury Schoolbook" panose="02040604050505020304" pitchFamily="18" charset="0"/>
              </a:rPr>
              <a:t>HYMNS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F273166-A220-31C5-EC8F-22C7BD42CF64}"/>
              </a:ext>
            </a:extLst>
          </p:cNvPr>
          <p:cNvCxnSpPr>
            <a:cxnSpLocks/>
          </p:cNvCxnSpPr>
          <p:nvPr/>
        </p:nvCxnSpPr>
        <p:spPr>
          <a:xfrm>
            <a:off x="10287000" y="1071140"/>
            <a:ext cx="0" cy="2209800"/>
          </a:xfrm>
          <a:prstGeom prst="line">
            <a:avLst/>
          </a:prstGeom>
          <a:ln w="38100">
            <a:solidFill>
              <a:srgbClr val="D274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white surface with black dots&#10;&#10;AI-generated content may be incorrect.">
            <a:extLst>
              <a:ext uri="{FF2B5EF4-FFF2-40B4-BE49-F238E27FC236}">
                <a16:creationId xmlns:a16="http://schemas.microsoft.com/office/drawing/2014/main" id="{08A7EB13-507E-7F44-D1FC-AD7D485F06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458" y="3714750"/>
            <a:ext cx="1368931" cy="12192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5952E6-4A8F-FBA3-20E1-1FED90B8DC42}"/>
              </a:ext>
            </a:extLst>
          </p:cNvPr>
          <p:cNvSpPr txBox="1"/>
          <p:nvPr/>
        </p:nvSpPr>
        <p:spPr>
          <a:xfrm>
            <a:off x="1752600" y="3487400"/>
            <a:ext cx="7461961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88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D274A3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entury Schoolbook" panose="02040604050505020304" pitchFamily="18" charset="0"/>
              </a:rPr>
              <a:t>#707 </a:t>
            </a:r>
            <a:r>
              <a:rPr lang="en-US" sz="66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D274A3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entury Schoolbook" panose="02040604050505020304" pitchFamily="18" charset="0"/>
              </a:rPr>
              <a:t>&amp;</a:t>
            </a:r>
            <a:r>
              <a:rPr lang="en-US" sz="88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D274A3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entury Schoolbook" panose="02040604050505020304" pitchFamily="18" charset="0"/>
              </a:rPr>
              <a:t> #2160 </a:t>
            </a:r>
          </a:p>
        </p:txBody>
      </p:sp>
    </p:spTree>
    <p:extLst>
      <p:ext uri="{BB962C8B-B14F-4D97-AF65-F5344CB8AC3E}">
        <p14:creationId xmlns:p14="http://schemas.microsoft.com/office/powerpoint/2010/main" val="176570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B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0" y="209550"/>
            <a:ext cx="8686800" cy="474946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13165" y="438150"/>
            <a:ext cx="57081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993366"/>
                </a:solidFill>
                <a:latin typeface="Just kidding." pitchFamily="2" charset="0"/>
              </a:rPr>
              <a:t>Thank you…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13329" y="1707874"/>
            <a:ext cx="65154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Architects Daughter" panose="02000505000000020004" pitchFamily="2" charset="0"/>
              </a:rPr>
              <a:t>to everyone who sponsored a lily for the altar.</a:t>
            </a:r>
          </a:p>
          <a:p>
            <a:pPr algn="ctr"/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Architects Daughter" panose="02000505000000020004" pitchFamily="2" charset="0"/>
              </a:rPr>
              <a:t>You may take yours home today, please.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58373"/>
            <a:ext cx="33528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3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63CEE-B8D3-0FB3-ACA7-A9F5A55A7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2015A37-487D-FD87-781D-63A4E1C8C974}"/>
              </a:ext>
            </a:extLst>
          </p:cNvPr>
          <p:cNvCxnSpPr>
            <a:cxnSpLocks/>
          </p:cNvCxnSpPr>
          <p:nvPr/>
        </p:nvCxnSpPr>
        <p:spPr>
          <a:xfrm>
            <a:off x="76200" y="4705350"/>
            <a:ext cx="8839200" cy="0"/>
          </a:xfrm>
          <a:prstGeom prst="line">
            <a:avLst/>
          </a:prstGeom>
          <a:ln w="28575">
            <a:solidFill>
              <a:srgbClr val="BE8D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3910C822-76C6-0244-F7A1-47EEFE817061}"/>
              </a:ext>
            </a:extLst>
          </p:cNvPr>
          <p:cNvSpPr/>
          <p:nvPr/>
        </p:nvSpPr>
        <p:spPr>
          <a:xfrm>
            <a:off x="2730817" y="4400550"/>
            <a:ext cx="3669983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893584-01F2-C93D-3222-E0FA1AAAC9F8}"/>
              </a:ext>
            </a:extLst>
          </p:cNvPr>
          <p:cNvSpPr txBox="1"/>
          <p:nvPr/>
        </p:nvSpPr>
        <p:spPr>
          <a:xfrm>
            <a:off x="1219200" y="4169153"/>
            <a:ext cx="67056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latin typeface="DJB Yard Sale Marker" panose="02000500000000000000" pitchFamily="2" charset="0"/>
              </a:rPr>
              <a:t>Apr 23-25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6D6904-FD26-1218-6D62-CC296CDCF96C}"/>
              </a:ext>
            </a:extLst>
          </p:cNvPr>
          <p:cNvSpPr txBox="1"/>
          <p:nvPr/>
        </p:nvSpPr>
        <p:spPr>
          <a:xfrm>
            <a:off x="0" y="326231"/>
            <a:ext cx="608647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rush Script MT" panose="03060802040406070304" pitchFamily="66" charset="0"/>
              </a:rPr>
              <a:t>It’s Here!</a:t>
            </a:r>
            <a:endParaRPr lang="en-US" sz="11500" b="1" dirty="0">
              <a:effectLst>
                <a:glow rad="101600">
                  <a:srgbClr val="FFFF00">
                    <a:alpha val="60000"/>
                  </a:srgbClr>
                </a:glow>
              </a:effectLst>
              <a:latin typeface="DJB Yard Sale Marker" panose="02000500000000000000" pitchFamily="2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CF3CB76-935D-456C-18C8-4918AF500293}"/>
              </a:ext>
            </a:extLst>
          </p:cNvPr>
          <p:cNvGrpSpPr/>
          <p:nvPr/>
        </p:nvGrpSpPr>
        <p:grpSpPr>
          <a:xfrm>
            <a:off x="4572000" y="19050"/>
            <a:ext cx="4863465" cy="3543300"/>
            <a:chOff x="4280535" y="0"/>
            <a:chExt cx="4863465" cy="35433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32BABB8-3168-9E40-41D0-299011073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0535" y="0"/>
              <a:ext cx="4863465" cy="3543300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0F7993E-C83C-01D7-0B3E-13201D08AC69}"/>
                </a:ext>
              </a:extLst>
            </p:cNvPr>
            <p:cNvSpPr/>
            <p:nvPr/>
          </p:nvSpPr>
          <p:spPr>
            <a:xfrm>
              <a:off x="4280535" y="2571750"/>
              <a:ext cx="748665" cy="8337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5ABB33-5875-9F11-3286-3B00CFB7C4CD}"/>
              </a:ext>
            </a:extLst>
          </p:cNvPr>
          <p:cNvSpPr/>
          <p:nvPr/>
        </p:nvSpPr>
        <p:spPr>
          <a:xfrm>
            <a:off x="4953000" y="2683818"/>
            <a:ext cx="367665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78064EC-F8D8-5296-201D-726040A6D308}"/>
              </a:ext>
            </a:extLst>
          </p:cNvPr>
          <p:cNvGrpSpPr/>
          <p:nvPr/>
        </p:nvGrpSpPr>
        <p:grpSpPr>
          <a:xfrm>
            <a:off x="0" y="2590800"/>
            <a:ext cx="9311712" cy="1933039"/>
            <a:chOff x="7620" y="3257550"/>
            <a:chExt cx="9311712" cy="193303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8B9B485-ED83-ECD4-96BB-F92277141BD0}"/>
                </a:ext>
              </a:extLst>
            </p:cNvPr>
            <p:cNvSpPr txBox="1"/>
            <p:nvPr/>
          </p:nvSpPr>
          <p:spPr>
            <a:xfrm>
              <a:off x="7620" y="3867150"/>
              <a:ext cx="91363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dirty="0">
                  <a:solidFill>
                    <a:srgbClr val="C00000"/>
                  </a:solidFill>
                  <a:latin typeface="Yard Sale" panose="00000400000000000000" pitchFamily="2" charset="0"/>
                </a:rPr>
                <a:t>RUMMAGE SALE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898A852-D495-4975-0FE3-830E2E0C8638}"/>
                </a:ext>
              </a:extLst>
            </p:cNvPr>
            <p:cNvSpPr txBox="1"/>
            <p:nvPr/>
          </p:nvSpPr>
          <p:spPr>
            <a:xfrm>
              <a:off x="247650" y="3257550"/>
              <a:ext cx="90716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>
                  <a:solidFill>
                    <a:schemeClr val="accent3">
                      <a:lumMod val="75000"/>
                    </a:schemeClr>
                  </a:solidFill>
                  <a:latin typeface="DJB Yard Sale Marker" panose="02000500000000000000" pitchFamily="2" charset="0"/>
                </a:rPr>
                <a:t>EUMC Annual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F93044F-15A3-254F-3589-AC51C2337456}"/>
              </a:ext>
            </a:extLst>
          </p:cNvPr>
          <p:cNvSpPr txBox="1"/>
          <p:nvPr/>
        </p:nvSpPr>
        <p:spPr>
          <a:xfrm>
            <a:off x="1215390" y="4194720"/>
            <a:ext cx="67056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rgbClr val="BE8D02"/>
                </a:solidFill>
                <a:latin typeface="DJB Yard Sale Marker" panose="02000500000000000000" pitchFamily="2" charset="0"/>
              </a:rPr>
              <a:t>Apr 23-25</a:t>
            </a:r>
          </a:p>
        </p:txBody>
      </p:sp>
    </p:spTree>
    <p:extLst>
      <p:ext uri="{BB962C8B-B14F-4D97-AF65-F5344CB8AC3E}">
        <p14:creationId xmlns:p14="http://schemas.microsoft.com/office/powerpoint/2010/main" val="112754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4800" y="701015"/>
            <a:ext cx="3467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  <a:latin typeface="The Urban Way" panose="02000603000000000000" pitchFamily="2" charset="0"/>
                <a:ea typeface="The Urban Way" panose="02000603000000000000" pitchFamily="2" charset="0"/>
              </a:rPr>
              <a:t>U.W.F.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687367"/>
            <a:ext cx="922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C00000"/>
                </a:solidFill>
                <a:latin typeface="The Urban Way Hollow" panose="02000603000000000000" pitchFamily="2" charset="0"/>
                <a:ea typeface="The Urban Way Hollow" panose="02000603000000000000" pitchFamily="2" charset="0"/>
              </a:rPr>
              <a:t>U.W.F. </a:t>
            </a:r>
            <a:r>
              <a:rPr lang="en-US" sz="4000" dirty="0">
                <a:latin typeface="The Urban Way" panose="02000603000000000000" pitchFamily="2" charset="0"/>
                <a:ea typeface="The Urban Way" panose="02000603000000000000" pitchFamily="2" charset="0"/>
              </a:rPr>
              <a:t>has moved its meeting . . 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" y="3683544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The Urban Way" panose="02000603000000000000" pitchFamily="2" charset="0"/>
                <a:ea typeface="The Urban Way" panose="02000603000000000000" pitchFamily="2" charset="0"/>
              </a:rPr>
              <a:t>. . .to the </a:t>
            </a:r>
            <a:r>
              <a:rPr lang="en-US" sz="4400" i="1" dirty="0">
                <a:latin typeface="The Urban Way" panose="02000603000000000000" pitchFamily="2" charset="0"/>
                <a:ea typeface="The Urban Way" panose="02000603000000000000" pitchFamily="2" charset="0"/>
              </a:rPr>
              <a:t>following</a:t>
            </a:r>
            <a:r>
              <a:rPr lang="en-US" sz="4400" dirty="0">
                <a:latin typeface="The Urban Way" panose="02000603000000000000" pitchFamily="2" charset="0"/>
                <a:ea typeface="The Urban Way" panose="02000603000000000000" pitchFamily="2" charset="0"/>
              </a:rPr>
              <a:t> Wednesday: </a:t>
            </a:r>
          </a:p>
        </p:txBody>
      </p:sp>
      <p:sp>
        <p:nvSpPr>
          <p:cNvPr id="3" name="Rectangle 2"/>
          <p:cNvSpPr/>
          <p:nvPr/>
        </p:nvSpPr>
        <p:spPr>
          <a:xfrm>
            <a:off x="-9309" y="2083344"/>
            <a:ext cx="9144000" cy="1600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2228419"/>
            <a:ext cx="9906000" cy="131790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1809750"/>
            <a:ext cx="0" cy="16764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144000" y="1771650"/>
            <a:ext cx="0" cy="16764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406333A-A093-C1EE-43E6-62D2FE27EB23}"/>
              </a:ext>
            </a:extLst>
          </p:cNvPr>
          <p:cNvSpPr txBox="1"/>
          <p:nvPr/>
        </p:nvSpPr>
        <p:spPr>
          <a:xfrm>
            <a:off x="152400" y="133350"/>
            <a:ext cx="708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rush Script MT" panose="03060802040406070304" pitchFamily="66" charset="0"/>
              </a:rPr>
              <a:t>To assist with the Rummage Sale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D697DE-2A88-BD5E-BE58-A7AB0A6B1DD8}"/>
              </a:ext>
            </a:extLst>
          </p:cNvPr>
          <p:cNvSpPr txBox="1"/>
          <p:nvPr/>
        </p:nvSpPr>
        <p:spPr>
          <a:xfrm>
            <a:off x="-9309" y="4196096"/>
            <a:ext cx="914399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70C0"/>
                </a:solidFill>
                <a:latin typeface="The Urban Way" panose="02000603000000000000" pitchFamily="2" charset="0"/>
                <a:ea typeface="The Urban Way" panose="02000603000000000000" pitchFamily="2" charset="0"/>
              </a:rPr>
              <a:t>April 29 @ 3pm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72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28576" y="0"/>
            <a:ext cx="9172575" cy="51435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8628" y="163495"/>
            <a:ext cx="8839200" cy="4876800"/>
          </a:xfrm>
          <a:prstGeom prst="rect">
            <a:avLst/>
          </a:prstGeom>
          <a:noFill/>
          <a:ln>
            <a:solidFill>
              <a:srgbClr val="2A2A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32952" y="955003"/>
            <a:ext cx="885825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srgbClr val="2A2A1C"/>
                </a:solidFill>
                <a:latin typeface="DJB Yard Sale Marker" panose="02000500000000000000" pitchFamily="2" charset="0"/>
                <a:cs typeface="Times New Roman" panose="02020603050405020304" pitchFamily="18" charset="0"/>
              </a:rPr>
              <a:t>Hosts</a:t>
            </a:r>
            <a:r>
              <a:rPr lang="en-US" sz="3600" dirty="0">
                <a:solidFill>
                  <a:srgbClr val="2A2A1C"/>
                </a:solidFill>
                <a:latin typeface="DJB Yard Sale Marker" panose="02000500000000000000" pitchFamily="2" charset="0"/>
                <a:cs typeface="Times New Roman" panose="02020603050405020304" pitchFamily="18" charset="0"/>
              </a:rPr>
              <a:t>: </a:t>
            </a:r>
            <a:r>
              <a:rPr lang="en-US" sz="4400" b="1" dirty="0">
                <a:solidFill>
                  <a:srgbClr val="2A2A1C"/>
                </a:solidFill>
                <a:latin typeface="Give It Your Heart" panose="02000603000000000000" pitchFamily="2" charset="0"/>
                <a:ea typeface="Give It Your Heart" panose="02000603000000000000" pitchFamily="2" charset="0"/>
                <a:cs typeface="Times New Roman" panose="02020603050405020304" pitchFamily="18" charset="0"/>
              </a:rPr>
              <a:t>Kelly </a:t>
            </a:r>
            <a:r>
              <a:rPr lang="en-US" sz="4400" b="1" dirty="0" err="1">
                <a:solidFill>
                  <a:srgbClr val="2A2A1C"/>
                </a:solidFill>
                <a:latin typeface="Give It Your Heart" panose="02000603000000000000" pitchFamily="2" charset="0"/>
                <a:ea typeface="Give It Your Heart" panose="02000603000000000000" pitchFamily="2" charset="0"/>
                <a:cs typeface="Times New Roman" panose="02020603050405020304" pitchFamily="18" charset="0"/>
              </a:rPr>
              <a:t>Cronkleton</a:t>
            </a:r>
            <a:r>
              <a:rPr lang="en-US" sz="4400" b="1" dirty="0">
                <a:solidFill>
                  <a:srgbClr val="2A2A1C"/>
                </a:solidFill>
                <a:latin typeface="Give It Your Heart" panose="02000603000000000000" pitchFamily="2" charset="0"/>
                <a:ea typeface="Give It Your Heart" panose="02000603000000000000" pitchFamily="2" charset="0"/>
                <a:cs typeface="Times New Roman" panose="02020603050405020304" pitchFamily="18" charset="0"/>
              </a:rPr>
              <a:t> &amp; Betty Frazee</a:t>
            </a:r>
          </a:p>
          <a:p>
            <a:r>
              <a:rPr lang="en-US" sz="3600" u="sng" dirty="0">
                <a:solidFill>
                  <a:srgbClr val="2A2A1C"/>
                </a:solidFill>
                <a:latin typeface="DJB Yard Sale Marker" panose="02000500000000000000" pitchFamily="2" charset="0"/>
                <a:cs typeface="Times New Roman" panose="02020603050405020304" pitchFamily="18" charset="0"/>
              </a:rPr>
              <a:t>Organist</a:t>
            </a:r>
            <a:r>
              <a:rPr lang="en-US" sz="3600" dirty="0">
                <a:solidFill>
                  <a:srgbClr val="2A2A1C"/>
                </a:solidFill>
                <a:latin typeface="DJB Yard Sale Marker" panose="02000500000000000000" pitchFamily="2" charset="0"/>
                <a:cs typeface="Times New Roman" panose="02020603050405020304" pitchFamily="18" charset="0"/>
              </a:rPr>
              <a:t>: </a:t>
            </a:r>
            <a:r>
              <a:rPr lang="en-US" sz="4400" b="1" dirty="0">
                <a:latin typeface="Give It Your Heart" panose="02000603000000000000" pitchFamily="2" charset="0"/>
                <a:ea typeface="Give It Your Heart" panose="02000603000000000000" pitchFamily="2" charset="0"/>
                <a:cs typeface="Times New Roman" panose="02020603050405020304" pitchFamily="18" charset="0"/>
              </a:rPr>
              <a:t>Tom Luther</a:t>
            </a:r>
          </a:p>
          <a:p>
            <a:r>
              <a:rPr lang="en-US" sz="3600" u="sng" dirty="0">
                <a:solidFill>
                  <a:srgbClr val="2A2A1C"/>
                </a:solidFill>
                <a:latin typeface="DJB Yard Sale Marker" panose="02000500000000000000" pitchFamily="2" charset="0"/>
                <a:cs typeface="Times New Roman" panose="02020603050405020304" pitchFamily="18" charset="0"/>
              </a:rPr>
              <a:t>Liturgist</a:t>
            </a:r>
            <a:r>
              <a:rPr lang="en-US" sz="3600" dirty="0">
                <a:solidFill>
                  <a:srgbClr val="2A2A1C"/>
                </a:solidFill>
                <a:latin typeface="DJB Yard Sale Marker" panose="02000500000000000000" pitchFamily="2" charset="0"/>
                <a:cs typeface="Times New Roman" panose="02020603050405020304" pitchFamily="18" charset="0"/>
              </a:rPr>
              <a:t>: </a:t>
            </a:r>
            <a:r>
              <a:rPr lang="en-US" sz="4400" b="1" dirty="0">
                <a:solidFill>
                  <a:srgbClr val="2A2A1C"/>
                </a:solidFill>
                <a:latin typeface="Give It Your Heart" panose="02000603000000000000" pitchFamily="2" charset="0"/>
                <a:ea typeface="Give It Your Heart" panose="02000603000000000000" pitchFamily="2" charset="0"/>
                <a:cs typeface="Times New Roman" panose="02020603050405020304" pitchFamily="18" charset="0"/>
              </a:rPr>
              <a:t>Keith Riewerts</a:t>
            </a:r>
            <a:endParaRPr lang="en-US" sz="3600" u="sng" dirty="0">
              <a:solidFill>
                <a:srgbClr val="2A2A1C"/>
              </a:solidFill>
              <a:latin typeface="DJB Yard Sale Marker" panose="02000500000000000000" pitchFamily="2" charset="0"/>
              <a:cs typeface="Times New Roman" panose="02020603050405020304" pitchFamily="18" charset="0"/>
            </a:endParaRPr>
          </a:p>
          <a:p>
            <a:r>
              <a:rPr lang="en-US" sz="3600" u="sng" dirty="0">
                <a:solidFill>
                  <a:srgbClr val="2A2A1C"/>
                </a:solidFill>
                <a:latin typeface="DJB Yard Sale Marker" panose="02000500000000000000" pitchFamily="2" charset="0"/>
                <a:cs typeface="Times New Roman" panose="02020603050405020304" pitchFamily="18" charset="0"/>
              </a:rPr>
              <a:t>TV Screens</a:t>
            </a:r>
            <a:r>
              <a:rPr lang="en-US" sz="3600" dirty="0">
                <a:solidFill>
                  <a:srgbClr val="2A2A1C"/>
                </a:solidFill>
                <a:latin typeface="DJB Yard Sale Marker" panose="02000500000000000000" pitchFamily="2" charset="0"/>
                <a:cs typeface="Times New Roman" panose="02020603050405020304" pitchFamily="18" charset="0"/>
              </a:rPr>
              <a:t>: </a:t>
            </a:r>
            <a:r>
              <a:rPr lang="en-US" sz="4400" b="1" dirty="0">
                <a:solidFill>
                  <a:srgbClr val="2A2A1C"/>
                </a:solidFill>
                <a:latin typeface="Give It Your Heart" panose="02000603000000000000" pitchFamily="2" charset="0"/>
                <a:ea typeface="Give It Your Heart" panose="02000603000000000000" pitchFamily="2" charset="0"/>
                <a:cs typeface="Times New Roman" panose="02020603050405020304" pitchFamily="18" charset="0"/>
              </a:rPr>
              <a:t>CJ Albertson</a:t>
            </a:r>
          </a:p>
          <a:p>
            <a:r>
              <a:rPr lang="en-US" sz="3600" u="sng" dirty="0">
                <a:solidFill>
                  <a:srgbClr val="2A2A1C"/>
                </a:solidFill>
                <a:latin typeface="DJB Yard Sale Marker" panose="02000500000000000000" pitchFamily="2" charset="0"/>
                <a:cs typeface="Times New Roman" panose="02020603050405020304" pitchFamily="18" charset="0"/>
              </a:rPr>
              <a:t>Treats</a:t>
            </a:r>
            <a:r>
              <a:rPr lang="en-US" sz="3600" b="1" dirty="0">
                <a:solidFill>
                  <a:srgbClr val="2A2A1C"/>
                </a:solidFill>
                <a:latin typeface="DJB Yard Sale Marker" panose="02000500000000000000" pitchFamily="2" charset="0"/>
                <a:ea typeface="Give It Your Heart" panose="02000603000000000000" pitchFamily="2" charset="0"/>
                <a:cs typeface="Times New Roman" panose="02020603050405020304" pitchFamily="18" charset="0"/>
              </a:rPr>
              <a:t>: </a:t>
            </a:r>
            <a:r>
              <a:rPr lang="en-US" sz="4400" b="1" dirty="0">
                <a:solidFill>
                  <a:srgbClr val="2A2A1C"/>
                </a:solidFill>
                <a:latin typeface="Give It Your Heart" panose="02000603000000000000" pitchFamily="2" charset="0"/>
                <a:ea typeface="Give It Your Heart" panose="02000603000000000000" pitchFamily="2" charset="0"/>
                <a:cs typeface="Times New Roman" panose="02020603050405020304" pitchFamily="18" charset="0"/>
              </a:rPr>
              <a:t>Sue Cannon</a:t>
            </a:r>
          </a:p>
          <a:p>
            <a:r>
              <a:rPr lang="en-US" sz="3600" b="1" dirty="0">
                <a:solidFill>
                  <a:srgbClr val="2A2A1C"/>
                </a:solidFill>
                <a:latin typeface="DJB Yard Sale Marker" panose="02000500000000000000" pitchFamily="2" charset="0"/>
                <a:ea typeface="Give It Your Heart" panose="02000603000000000000" pitchFamily="2" charset="0"/>
                <a:cs typeface="Times New Roman" panose="02020603050405020304" pitchFamily="18" charset="0"/>
              </a:rPr>
              <a:t>Flowers:  </a:t>
            </a:r>
            <a:r>
              <a:rPr lang="en-US" sz="4400" b="1" dirty="0">
                <a:solidFill>
                  <a:srgbClr val="FF0000"/>
                </a:solidFill>
                <a:latin typeface="Give It Your Heart" panose="02000603000000000000" pitchFamily="2" charset="0"/>
                <a:ea typeface="Give It Your Heart" panose="02000603000000000000" pitchFamily="2" charset="0"/>
                <a:cs typeface="Times New Roman" panose="02020603050405020304" pitchFamily="18" charset="0"/>
              </a:rPr>
              <a:t>* Lilies 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3772" y="4471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n>
                  <a:solidFill>
                    <a:srgbClr val="6C607E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Franklin Gothic Heavy" panose="020B0903020102020204" pitchFamily="34" charset="0"/>
              </a:rPr>
              <a:t>CREW for Apr. 26</a:t>
            </a:r>
            <a:r>
              <a:rPr lang="en-US" sz="7200" baseline="30000" dirty="0">
                <a:ln>
                  <a:solidFill>
                    <a:srgbClr val="6C607E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Franklin Gothic Heavy" panose="020B0903020102020204" pitchFamily="34" charset="0"/>
              </a:rPr>
              <a:t>th</a:t>
            </a:r>
            <a:endParaRPr lang="en-US" sz="7200" dirty="0">
              <a:ln>
                <a:solidFill>
                  <a:srgbClr val="6C607E"/>
                </a:solidFill>
              </a:ln>
              <a:solidFill>
                <a:schemeClr val="accent6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6" y="46305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5050"/>
                </a:solidFill>
                <a:latin typeface="Franklin Gothic Heavy" panose="020B0903020102020204" pitchFamily="34" charset="0"/>
              </a:rPr>
              <a:t>CREW for Apr. 26</a:t>
            </a:r>
            <a:r>
              <a:rPr lang="en-US" sz="7200" baseline="300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5050"/>
                </a:solidFill>
                <a:latin typeface="Franklin Gothic Heavy" panose="020B0903020102020204" pitchFamily="34" charset="0"/>
              </a:rPr>
              <a:t>th</a:t>
            </a:r>
            <a:endParaRPr lang="en-US" sz="72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5050"/>
              </a:solidFill>
              <a:latin typeface="Franklin Gothic Heavy" panose="020B09030201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 rot="1774332">
            <a:off x="5724495" y="1895370"/>
            <a:ext cx="2743201" cy="1842033"/>
            <a:chOff x="5750363" y="2286844"/>
            <a:chExt cx="2936032" cy="2012621"/>
          </a:xfrm>
        </p:grpSpPr>
        <p:grpSp>
          <p:nvGrpSpPr>
            <p:cNvPr id="6" name="Group 5"/>
            <p:cNvGrpSpPr/>
            <p:nvPr/>
          </p:nvGrpSpPr>
          <p:grpSpPr>
            <a:xfrm rot="488463">
              <a:off x="5750363" y="2286844"/>
              <a:ext cx="2936032" cy="2012621"/>
              <a:chOff x="4953000" y="2647950"/>
              <a:chExt cx="2936032" cy="2012621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6172200" y="2876551"/>
                <a:ext cx="1564432" cy="1784020"/>
              </a:xfrm>
              <a:prstGeom prst="ellipse">
                <a:avLst/>
              </a:prstGeom>
              <a:solidFill>
                <a:srgbClr val="FFCC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 rot="671226">
                <a:off x="7584232" y="3410549"/>
                <a:ext cx="304800" cy="123216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5814064" y="3181350"/>
                <a:ext cx="510536" cy="533400"/>
              </a:xfrm>
              <a:prstGeom prst="ellipse">
                <a:avLst/>
              </a:prstGeom>
              <a:solidFill>
                <a:srgbClr val="FFCC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867400" y="3714750"/>
                <a:ext cx="533400" cy="457200"/>
              </a:xfrm>
              <a:prstGeom prst="ellipse">
                <a:avLst/>
              </a:prstGeom>
              <a:solidFill>
                <a:srgbClr val="FFCC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6012182" y="4143374"/>
                <a:ext cx="693418" cy="488621"/>
              </a:xfrm>
              <a:prstGeom prst="ellipse">
                <a:avLst/>
              </a:prstGeom>
              <a:solidFill>
                <a:srgbClr val="FFCC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4953000" y="2647950"/>
                <a:ext cx="361950" cy="381000"/>
              </a:xfrm>
              <a:prstGeom prst="ellipse">
                <a:avLst/>
              </a:prstGeom>
              <a:solidFill>
                <a:srgbClr val="FFCC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 rot="777485">
                <a:off x="5169946" y="2765477"/>
                <a:ext cx="1417322" cy="414660"/>
              </a:xfrm>
              <a:prstGeom prst="roundRect">
                <a:avLst/>
              </a:prstGeom>
              <a:solidFill>
                <a:srgbClr val="FFCC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6948349" y="3206600"/>
              <a:ext cx="417930" cy="936569"/>
              <a:chOff x="6948349" y="3206600"/>
              <a:chExt cx="417930" cy="936569"/>
            </a:xfrm>
          </p:grpSpPr>
          <p:sp>
            <p:nvSpPr>
              <p:cNvPr id="3" name="Oval 2"/>
              <p:cNvSpPr/>
              <p:nvPr/>
            </p:nvSpPr>
            <p:spPr>
              <a:xfrm>
                <a:off x="6948349" y="3206600"/>
                <a:ext cx="255601" cy="265561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7110678" y="3877608"/>
                <a:ext cx="255601" cy="265561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 rot="20653309">
                <a:off x="7179564" y="3628811"/>
                <a:ext cx="175304" cy="68081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lumMod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99416" flipV="1">
            <a:off x="6156812" y="1078032"/>
            <a:ext cx="2265569" cy="356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72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9DF338A-4431-D848-08C4-177D1DAB4DB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000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EB7769-6960-28B1-1B10-797BDFED6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840040-C84B-19A5-B71E-EE3BC1EA51A1}"/>
              </a:ext>
            </a:extLst>
          </p:cNvPr>
          <p:cNvCxnSpPr/>
          <p:nvPr/>
        </p:nvCxnSpPr>
        <p:spPr>
          <a:xfrm>
            <a:off x="609600" y="28575"/>
            <a:ext cx="0" cy="508635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D251BB9-DFB0-7129-937C-8B33A816F2BA}"/>
              </a:ext>
            </a:extLst>
          </p:cNvPr>
          <p:cNvCxnSpPr/>
          <p:nvPr/>
        </p:nvCxnSpPr>
        <p:spPr>
          <a:xfrm>
            <a:off x="8534400" y="0"/>
            <a:ext cx="0" cy="508635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B4679074-C76B-25C0-90F5-2B4EDC11076A}"/>
              </a:ext>
            </a:extLst>
          </p:cNvPr>
          <p:cNvSpPr/>
          <p:nvPr/>
        </p:nvSpPr>
        <p:spPr>
          <a:xfrm>
            <a:off x="1524000" y="1885950"/>
            <a:ext cx="1828800" cy="1371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DB6A8FF-E773-D9A9-0A66-399FA5AD6513}"/>
              </a:ext>
            </a:extLst>
          </p:cNvPr>
          <p:cNvCxnSpPr/>
          <p:nvPr/>
        </p:nvCxnSpPr>
        <p:spPr>
          <a:xfrm>
            <a:off x="1066800" y="438150"/>
            <a:ext cx="914400" cy="198120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58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8A9EB5-1467-EB8A-9210-55A02CEA2788}"/>
              </a:ext>
            </a:extLst>
          </p:cNvPr>
          <p:cNvSpPr txBox="1"/>
          <p:nvPr/>
        </p:nvSpPr>
        <p:spPr>
          <a:xfrm>
            <a:off x="2667000" y="825118"/>
            <a:ext cx="6629400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0060A8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Bodoni MT Condensed" panose="02070606080606020203" pitchFamily="18" charset="0"/>
              </a:rPr>
              <a:t>Pastor &amp; CJ will be leading worship at</a:t>
            </a:r>
          </a:p>
          <a:p>
            <a:pPr algn="ctr"/>
            <a:r>
              <a:rPr lang="en-US" sz="7200" b="1" dirty="0">
                <a:solidFill>
                  <a:srgbClr val="0060A8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Bodoni MT Condensed" panose="02070606080606020203" pitchFamily="18" charset="0"/>
              </a:rPr>
              <a:t>Grand Haven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682A72-432A-DB64-15A0-ECAEC9931E29}"/>
              </a:ext>
            </a:extLst>
          </p:cNvPr>
          <p:cNvSpPr txBox="1"/>
          <p:nvPr/>
        </p:nvSpPr>
        <p:spPr>
          <a:xfrm>
            <a:off x="2497179" y="4202773"/>
            <a:ext cx="6629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60A8"/>
                </a:solidFill>
                <a:latin typeface="Kermit Light Condensed" panose="020F0503040000060003" pitchFamily="34" charset="0"/>
              </a:rPr>
              <a:t>Office will be closed 9:45-11am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3750319-9628-6648-0DBE-9C4BABD918D0}"/>
              </a:ext>
            </a:extLst>
          </p:cNvPr>
          <p:cNvGrpSpPr/>
          <p:nvPr/>
        </p:nvGrpSpPr>
        <p:grpSpPr>
          <a:xfrm>
            <a:off x="1018007" y="99033"/>
            <a:ext cx="6636834" cy="769702"/>
            <a:chOff x="2521340" y="108932"/>
            <a:chExt cx="6636834" cy="76970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316E2F7-06A4-B461-0FBE-9A7B8497BBA5}"/>
                </a:ext>
              </a:extLst>
            </p:cNvPr>
            <p:cNvSpPr txBox="1"/>
            <p:nvPr/>
          </p:nvSpPr>
          <p:spPr>
            <a:xfrm>
              <a:off x="2865752" y="109193"/>
              <a:ext cx="589225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rgbClr val="0060A8"/>
                  </a:solidFill>
                  <a:latin typeface="Kermit Light Condensed" panose="020F0503040000060003" pitchFamily="34" charset="0"/>
                </a:rPr>
                <a:t>Wednesday, Apr 29th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01C783D-2921-193E-159B-80BF7B094ABF}"/>
                </a:ext>
              </a:extLst>
            </p:cNvPr>
            <p:cNvSpPr txBox="1"/>
            <p:nvPr/>
          </p:nvSpPr>
          <p:spPr>
            <a:xfrm>
              <a:off x="2521340" y="108932"/>
              <a:ext cx="663683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rgbClr val="92D050"/>
                  </a:solidFill>
                  <a:latin typeface="Kermit Light Condensed" panose="020F0503040000060003" pitchFamily="34" charset="0"/>
                </a:rPr>
                <a:t>Wednesday, Apr 29th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2A455CF8-3B8A-965B-EDB3-AD840CDDE6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00" y="312131"/>
            <a:ext cx="4987841" cy="45192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295D9B-7515-5266-7773-70C6417DB0AC}"/>
              </a:ext>
            </a:extLst>
          </p:cNvPr>
          <p:cNvSpPr txBox="1"/>
          <p:nvPr/>
        </p:nvSpPr>
        <p:spPr>
          <a:xfrm>
            <a:off x="2530633" y="4202773"/>
            <a:ext cx="6629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92D050"/>
                </a:solidFill>
                <a:latin typeface="Kermit Light Condensed" panose="020F0503040000060003" pitchFamily="34" charset="0"/>
              </a:rPr>
              <a:t>Office will be closed 9:45-11am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99F57AF-1D63-65DC-5A17-EC04BF6FB554}"/>
              </a:ext>
            </a:extLst>
          </p:cNvPr>
          <p:cNvCxnSpPr>
            <a:cxnSpLocks/>
          </p:cNvCxnSpPr>
          <p:nvPr/>
        </p:nvCxnSpPr>
        <p:spPr>
          <a:xfrm flipH="1">
            <a:off x="6477000" y="171286"/>
            <a:ext cx="2438400" cy="312468"/>
          </a:xfrm>
          <a:prstGeom prst="straightConnector1">
            <a:avLst/>
          </a:prstGeom>
          <a:ln w="57150">
            <a:solidFill>
              <a:srgbClr val="F8F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44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30B2C-CA5C-AAA9-56D5-5603F887F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close-up of a watercolor&#10;&#10;AI-generated content may be incorrect.">
            <a:extLst>
              <a:ext uri="{FF2B5EF4-FFF2-40B4-BE49-F238E27FC236}">
                <a16:creationId xmlns:a16="http://schemas.microsoft.com/office/drawing/2014/main" id="{8F7FA862-63EE-B385-68A5-59EADD42D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04"/>
            <a:ext cx="9144000" cy="51491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4C575C-10FA-872F-0856-66BAE739D301}"/>
              </a:ext>
            </a:extLst>
          </p:cNvPr>
          <p:cNvSpPr txBox="1"/>
          <p:nvPr/>
        </p:nvSpPr>
        <p:spPr>
          <a:xfrm>
            <a:off x="152400" y="9524"/>
            <a:ext cx="8839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KG True Colors" panose="02000506000000020003" pitchFamily="2" charset="0"/>
              </a:rPr>
              <a:t>“The  </a:t>
            </a:r>
            <a:r>
              <a:rPr lang="en-US" sz="4000" b="1" dirty="0">
                <a:latin typeface="DJB Yard Sale Marker" panose="02000500000000000000" pitchFamily="2" charset="0"/>
              </a:rPr>
              <a:t>MISSION </a:t>
            </a:r>
            <a:r>
              <a:rPr lang="en-US" sz="4800" b="1" dirty="0">
                <a:latin typeface="KG True Colors" panose="02000506000000020003" pitchFamily="2" charset="0"/>
              </a:rPr>
              <a:t>of the </a:t>
            </a:r>
          </a:p>
          <a:p>
            <a:pPr algn="ctr"/>
            <a:r>
              <a:rPr lang="en-US" sz="4800" b="1" dirty="0">
                <a:latin typeface="KG True Colors" panose="02000506000000020003" pitchFamily="2" charset="0"/>
              </a:rPr>
              <a:t>Eldridge United Methodist Church</a:t>
            </a:r>
          </a:p>
          <a:p>
            <a:pPr algn="ctr"/>
            <a:r>
              <a:rPr lang="en-US" sz="4800" b="1" dirty="0">
                <a:latin typeface="KG True Colors" panose="02000506000000020003" pitchFamily="2" charset="0"/>
              </a:rPr>
              <a:t>is to be a community of loving disciples who proclaim and live love of God and neighbor.”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DF67B77-D0AE-0631-A516-9FA1D6C4621D}"/>
              </a:ext>
            </a:extLst>
          </p:cNvPr>
          <p:cNvGrpSpPr/>
          <p:nvPr/>
        </p:nvGrpSpPr>
        <p:grpSpPr>
          <a:xfrm>
            <a:off x="173421" y="3867150"/>
            <a:ext cx="8045669" cy="999205"/>
            <a:chOff x="173421" y="3867150"/>
            <a:chExt cx="8045669" cy="99920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A7BF415-0711-C0CB-EDE3-E8AC2BE0788E}"/>
                </a:ext>
              </a:extLst>
            </p:cNvPr>
            <p:cNvGrpSpPr/>
            <p:nvPr/>
          </p:nvGrpSpPr>
          <p:grpSpPr>
            <a:xfrm>
              <a:off x="173421" y="3867150"/>
              <a:ext cx="685800" cy="754588"/>
              <a:chOff x="173421" y="3867150"/>
              <a:chExt cx="685800" cy="754588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23676580-42F6-F7AA-1E03-0F67A26D8615}"/>
                  </a:ext>
                </a:extLst>
              </p:cNvPr>
              <p:cNvSpPr/>
              <p:nvPr/>
            </p:nvSpPr>
            <p:spPr>
              <a:xfrm>
                <a:off x="173421" y="4316938"/>
                <a:ext cx="685800" cy="304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7978D3DA-4856-AF5E-E87B-E29638894B6C}"/>
                  </a:ext>
                </a:extLst>
              </p:cNvPr>
              <p:cNvSpPr/>
              <p:nvPr/>
            </p:nvSpPr>
            <p:spPr>
              <a:xfrm>
                <a:off x="304800" y="38671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77334B4-8442-8733-6AC1-E78D5EA6C0E6}"/>
                </a:ext>
              </a:extLst>
            </p:cNvPr>
            <p:cNvGrpSpPr/>
            <p:nvPr/>
          </p:nvGrpSpPr>
          <p:grpSpPr>
            <a:xfrm>
              <a:off x="4572000" y="3904845"/>
              <a:ext cx="685800" cy="754588"/>
              <a:chOff x="173421" y="3867150"/>
              <a:chExt cx="685800" cy="75458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577978F5-3096-CCCD-DBA9-EB6A4EB3C95C}"/>
                  </a:ext>
                </a:extLst>
              </p:cNvPr>
              <p:cNvSpPr/>
              <p:nvPr/>
            </p:nvSpPr>
            <p:spPr>
              <a:xfrm>
                <a:off x="173421" y="4316938"/>
                <a:ext cx="685800" cy="304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CA2D0088-39B9-4AB1-4AA8-F4D2B7ABD0D5}"/>
                  </a:ext>
                </a:extLst>
              </p:cNvPr>
              <p:cNvSpPr/>
              <p:nvPr/>
            </p:nvSpPr>
            <p:spPr>
              <a:xfrm>
                <a:off x="304800" y="38671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CDBA083-D136-456F-5AA5-F3F8D8FA571C}"/>
                </a:ext>
              </a:extLst>
            </p:cNvPr>
            <p:cNvSpPr/>
            <p:nvPr/>
          </p:nvSpPr>
          <p:spPr>
            <a:xfrm>
              <a:off x="2438400" y="4171950"/>
              <a:ext cx="914400" cy="685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F2D4DE3-1CE2-9F46-FB45-BC65C635EEFB}"/>
                </a:ext>
              </a:extLst>
            </p:cNvPr>
            <p:cNvSpPr/>
            <p:nvPr/>
          </p:nvSpPr>
          <p:spPr>
            <a:xfrm>
              <a:off x="6858000" y="4180555"/>
              <a:ext cx="914400" cy="685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D7038E8-D628-A499-183F-ABAD0B9D7866}"/>
                </a:ext>
              </a:extLst>
            </p:cNvPr>
            <p:cNvSpPr/>
            <p:nvPr/>
          </p:nvSpPr>
          <p:spPr>
            <a:xfrm>
              <a:off x="3352800" y="4171950"/>
              <a:ext cx="4572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4D3081D-EEB4-C0D6-1419-6520A10065E1}"/>
                </a:ext>
              </a:extLst>
            </p:cNvPr>
            <p:cNvSpPr/>
            <p:nvPr/>
          </p:nvSpPr>
          <p:spPr>
            <a:xfrm>
              <a:off x="7761890" y="4164319"/>
              <a:ext cx="4572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2063894-326E-8DB2-9F5C-17AC70C81AF6}"/>
                </a:ext>
              </a:extLst>
            </p:cNvPr>
            <p:cNvGrpSpPr/>
            <p:nvPr/>
          </p:nvGrpSpPr>
          <p:grpSpPr>
            <a:xfrm>
              <a:off x="785610" y="4121649"/>
              <a:ext cx="797128" cy="431301"/>
              <a:chOff x="785610" y="4121649"/>
              <a:chExt cx="797128" cy="431301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25166D30-D468-5041-075E-A1FE21328DCB}"/>
                  </a:ext>
                </a:extLst>
              </p:cNvPr>
              <p:cNvSpPr/>
              <p:nvPr/>
            </p:nvSpPr>
            <p:spPr>
              <a:xfrm>
                <a:off x="916172" y="4133445"/>
                <a:ext cx="531628" cy="419505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Isosceles Triangle 15">
                <a:extLst>
                  <a:ext uri="{FF2B5EF4-FFF2-40B4-BE49-F238E27FC236}">
                    <a16:creationId xmlns:a16="http://schemas.microsoft.com/office/drawing/2014/main" id="{0FE44B95-EEDC-04AA-CD78-748B51D8C6E8}"/>
                  </a:ext>
                </a:extLst>
              </p:cNvPr>
              <p:cNvSpPr/>
              <p:nvPr/>
            </p:nvSpPr>
            <p:spPr>
              <a:xfrm rot="20839309">
                <a:off x="1312863" y="4121649"/>
                <a:ext cx="269875" cy="30480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Isosceles Triangle 16">
                <a:extLst>
                  <a:ext uri="{FF2B5EF4-FFF2-40B4-BE49-F238E27FC236}">
                    <a16:creationId xmlns:a16="http://schemas.microsoft.com/office/drawing/2014/main" id="{DFD5202B-E18A-41FF-AA1F-AA303943DB96}"/>
                  </a:ext>
                </a:extLst>
              </p:cNvPr>
              <p:cNvSpPr/>
              <p:nvPr/>
            </p:nvSpPr>
            <p:spPr>
              <a:xfrm rot="809869">
                <a:off x="785610" y="4144663"/>
                <a:ext cx="269875" cy="30480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6421ED1-04D0-54F9-DAAB-D9B07BA5536B}"/>
                </a:ext>
              </a:extLst>
            </p:cNvPr>
            <p:cNvGrpSpPr/>
            <p:nvPr/>
          </p:nvGrpSpPr>
          <p:grpSpPr>
            <a:xfrm>
              <a:off x="5210363" y="4121649"/>
              <a:ext cx="797128" cy="431301"/>
              <a:chOff x="785610" y="4121649"/>
              <a:chExt cx="797128" cy="431301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B00965C8-E228-7717-3A55-E3B619993047}"/>
                  </a:ext>
                </a:extLst>
              </p:cNvPr>
              <p:cNvSpPr/>
              <p:nvPr/>
            </p:nvSpPr>
            <p:spPr>
              <a:xfrm>
                <a:off x="916172" y="4133445"/>
                <a:ext cx="531628" cy="419505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Isosceles Triangle 20">
                <a:extLst>
                  <a:ext uri="{FF2B5EF4-FFF2-40B4-BE49-F238E27FC236}">
                    <a16:creationId xmlns:a16="http://schemas.microsoft.com/office/drawing/2014/main" id="{C61A700F-D974-8397-48D9-D66C3290A190}"/>
                  </a:ext>
                </a:extLst>
              </p:cNvPr>
              <p:cNvSpPr/>
              <p:nvPr/>
            </p:nvSpPr>
            <p:spPr>
              <a:xfrm rot="20839309">
                <a:off x="1312863" y="4121649"/>
                <a:ext cx="269875" cy="30480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Isosceles Triangle 21">
                <a:extLst>
                  <a:ext uri="{FF2B5EF4-FFF2-40B4-BE49-F238E27FC236}">
                    <a16:creationId xmlns:a16="http://schemas.microsoft.com/office/drawing/2014/main" id="{F38AB9EF-4B2C-8B66-0BAD-A521B157B600}"/>
                  </a:ext>
                </a:extLst>
              </p:cNvPr>
              <p:cNvSpPr/>
              <p:nvPr/>
            </p:nvSpPr>
            <p:spPr>
              <a:xfrm rot="809869">
                <a:off x="785610" y="4144663"/>
                <a:ext cx="269875" cy="30480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9DE38C7-166F-3412-3873-8919C33BCA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21405"/>
            <a:ext cx="9144000" cy="208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1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" y="57150"/>
            <a:ext cx="9083040" cy="5038724"/>
          </a:xfrm>
          <a:prstGeom prst="rect">
            <a:avLst/>
          </a:prstGeom>
          <a:solidFill>
            <a:srgbClr val="FFFBFD"/>
          </a:solidFill>
          <a:ln w="76200">
            <a:solidFill>
              <a:srgbClr val="F892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CC1F94-9E41-D13B-9C4E-BB9394FD5942}"/>
              </a:ext>
            </a:extLst>
          </p:cNvPr>
          <p:cNvSpPr/>
          <p:nvPr/>
        </p:nvSpPr>
        <p:spPr>
          <a:xfrm>
            <a:off x="146940" y="164254"/>
            <a:ext cx="8850119" cy="4814992"/>
          </a:xfrm>
          <a:prstGeom prst="rect">
            <a:avLst/>
          </a:prstGeom>
          <a:solidFill>
            <a:srgbClr val="F3FFF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32920" y="0"/>
            <a:ext cx="88501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accent2"/>
                </a:solidFill>
                <a:latin typeface="Rockwell Extra Bold" panose="02060903040505020403" pitchFamily="18" charset="0"/>
              </a:rPr>
              <a:t>APRIL</a:t>
            </a:r>
            <a:r>
              <a:rPr lang="en-US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 JULIAN" panose="02000000000000000000" pitchFamily="2" charset="0"/>
              </a:rPr>
              <a:t> </a:t>
            </a:r>
            <a:r>
              <a:rPr 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 JULIAN" panose="02000000000000000000" pitchFamily="2" charset="0"/>
              </a:rPr>
              <a:t>at the</a:t>
            </a:r>
            <a:endParaRPr lang="en-US" sz="4800" b="1" i="1" dirty="0">
              <a:solidFill>
                <a:schemeClr val="tx1">
                  <a:lumMod val="65000"/>
                  <a:lumOff val="35000"/>
                </a:schemeClr>
              </a:solidFill>
              <a:latin typeface="AR JULI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2921" y="917451"/>
            <a:ext cx="7848600" cy="1654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5800" b="1" dirty="0">
                <a:solidFill>
                  <a:srgbClr val="7030A0"/>
                </a:solidFill>
                <a:latin typeface="Luna" pitchFamily="2" charset="0"/>
              </a:rPr>
              <a:t>FOOD PANTRY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3315" y="2114550"/>
            <a:ext cx="34755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latin typeface="The Hand Extrablack" panose="03070A02030502020204" pitchFamily="66" charset="0"/>
              </a:rPr>
              <a:t>Cleaning 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1959464" y="2419350"/>
            <a:ext cx="556260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group of cleaning products&#10;&#10;AI-generated content may be incorrect.">
            <a:extLst>
              <a:ext uri="{FF2B5EF4-FFF2-40B4-BE49-F238E27FC236}">
                <a16:creationId xmlns:a16="http://schemas.microsoft.com/office/drawing/2014/main" id="{CDB88E2A-1DE6-A133-214F-5274FDD53E9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964" y="1902265"/>
            <a:ext cx="3368364" cy="29870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D0A947-8702-BF08-C656-0AD274DD25A6}"/>
              </a:ext>
            </a:extLst>
          </p:cNvPr>
          <p:cNvSpPr txBox="1"/>
          <p:nvPr/>
        </p:nvSpPr>
        <p:spPr>
          <a:xfrm>
            <a:off x="2176021" y="3222185"/>
            <a:ext cx="3962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latin typeface="The Hand Extrablack" panose="03070A02030502020204" pitchFamily="66" charset="0"/>
              </a:rPr>
              <a:t>Supplies </a:t>
            </a:r>
          </a:p>
        </p:txBody>
      </p:sp>
    </p:spTree>
    <p:extLst>
      <p:ext uri="{BB962C8B-B14F-4D97-AF65-F5344CB8AC3E}">
        <p14:creationId xmlns:p14="http://schemas.microsoft.com/office/powerpoint/2010/main" val="335111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9" y="1504951"/>
            <a:ext cx="9227489" cy="4114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627" y="1"/>
            <a:ext cx="9137374" cy="1504950"/>
          </a:xfrm>
          <a:prstGeom prst="rect">
            <a:avLst/>
          </a:prstGeom>
          <a:solidFill>
            <a:srgbClr val="FFEDAB"/>
          </a:solidFill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" y="2958759"/>
            <a:ext cx="920231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7200" dirty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LillyBelle" pitchFamily="2" charset="-128"/>
                <a:ea typeface="LillyBelle" pitchFamily="2" charset="-128"/>
                <a:cs typeface="LillyBelle" pitchFamily="2" charset="-128"/>
              </a:rPr>
              <a:t>Quilting Bible Study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998" y="133350"/>
            <a:ext cx="9137373" cy="15388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7600" b="1" dirty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LillyBelle" pitchFamily="2" charset="-128"/>
                <a:ea typeface="LillyBelle" pitchFamily="2" charset="-128"/>
                <a:cs typeface="LillyBelle" pitchFamily="2" charset="-128"/>
              </a:rPr>
              <a:t>Women of the Bible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228600" y="3638550"/>
            <a:ext cx="9237427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8800" b="1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AR CENA" panose="02000000000000000000" pitchFamily="2" charset="0"/>
              </a:rPr>
              <a:t>Mondays </a:t>
            </a:r>
            <a:r>
              <a:rPr lang="en-US" sz="6600" b="1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AR CENA" panose="02000000000000000000" pitchFamily="2" charset="0"/>
              </a:rPr>
              <a:t>@</a:t>
            </a:r>
            <a:r>
              <a:rPr lang="en-US" sz="8800" b="1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AR CENA" panose="02000000000000000000" pitchFamily="2" charset="0"/>
              </a:rPr>
              <a:t> 10am</a:t>
            </a:r>
            <a:endParaRPr lang="en-US" sz="8800" b="1" baseline="30000" dirty="0">
              <a:ln>
                <a:solidFill>
                  <a:schemeClr val="bg1">
                    <a:lumMod val="50000"/>
                  </a:schemeClr>
                </a:solidFill>
              </a:ln>
              <a:solidFill>
                <a:schemeClr val="bg1"/>
              </a:solidFill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9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417924"/>
            <a:ext cx="8305800" cy="4573354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-381000" y="172205"/>
            <a:ext cx="9220200" cy="2117691"/>
            <a:chOff x="-76200" y="342855"/>
            <a:chExt cx="9220200" cy="2117691"/>
          </a:xfrm>
        </p:grpSpPr>
        <p:sp>
          <p:nvSpPr>
            <p:cNvPr id="3" name="TextBox 2"/>
            <p:cNvSpPr txBox="1"/>
            <p:nvPr/>
          </p:nvSpPr>
          <p:spPr>
            <a:xfrm>
              <a:off x="0" y="1352550"/>
              <a:ext cx="9144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600" dirty="0">
                  <a:latin typeface="The Urban Way" panose="02000603000000000000" pitchFamily="2" charset="0"/>
                  <a:ea typeface="The Urban Way" panose="02000603000000000000" pitchFamily="2" charset="0"/>
                </a:rPr>
                <a:t>BIBLE  STUDY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-76200" y="354661"/>
              <a:ext cx="9144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6600" dirty="0">
                  <a:solidFill>
                    <a:schemeClr val="tx2">
                      <a:lumMod val="75000"/>
                    </a:schemeClr>
                  </a:solidFill>
                  <a:latin typeface="The Urban Way" panose="02000603000000000000" pitchFamily="2" charset="0"/>
                  <a:ea typeface="The Urban Way" panose="02000603000000000000" pitchFamily="2" charset="0"/>
                </a:rPr>
                <a:t>TUESDAY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133600" y="342855"/>
              <a:ext cx="4572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dirty="0">
                  <a:latin typeface="Angelface" pitchFamily="50" charset="0"/>
                </a:rPr>
                <a:t>Join us for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477000" y="3790949"/>
            <a:ext cx="29095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The Urban Way" panose="02000603000000000000" pitchFamily="2" charset="0"/>
                <a:ea typeface="The Urban Way" panose="02000603000000000000" pitchFamily="2" charset="0"/>
              </a:rPr>
              <a:t>10 </a:t>
            </a:r>
            <a:r>
              <a:rPr lang="en-US" sz="5400" dirty="0">
                <a:latin typeface="The Urban Way" panose="02000603000000000000" pitchFamily="2" charset="0"/>
                <a:ea typeface="The Urban Way" panose="02000603000000000000" pitchFamily="2" charset="0"/>
              </a:rPr>
              <a:t>am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3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532" y="9525"/>
            <a:ext cx="3053468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1703010"/>
            <a:ext cx="60960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600" dirty="0">
                <a:solidFill>
                  <a:srgbClr val="00FFFF"/>
                </a:solidFill>
                <a:latin typeface="AR CENA" panose="02000000000000000000" pitchFamily="2" charset="0"/>
              </a:rPr>
              <a:t>Come join us</a:t>
            </a:r>
            <a:endParaRPr lang="en-US" sz="2800" dirty="0">
              <a:solidFill>
                <a:srgbClr val="00FFFF"/>
              </a:solidFill>
              <a:latin typeface="AR CENA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6687" y="2811006"/>
            <a:ext cx="6143625" cy="129266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000" dirty="0">
                <a:solidFill>
                  <a:srgbClr val="FF66FF"/>
                </a:solidFill>
                <a:latin typeface="AR CENA" panose="02000000000000000000" pitchFamily="2" charset="0"/>
              </a:rPr>
              <a:t>Wednesday mornings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3850838"/>
            <a:ext cx="6172200" cy="129266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 CENA" panose="02000000000000000000" pitchFamily="2" charset="0"/>
              </a:rPr>
              <a:t>9am in the sanctuary</a:t>
            </a:r>
          </a:p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183907"/>
            <a:ext cx="67151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R CHRISTY" panose="02000000000000000000" pitchFamily="2" charset="0"/>
              </a:rPr>
              <a:t>YOGA time!</a:t>
            </a:r>
            <a:endParaRPr lang="en-US" sz="8000" b="1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9113" y="158629"/>
            <a:ext cx="6715125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9600" b="1" dirty="0">
                <a:solidFill>
                  <a:srgbClr val="7030A0"/>
                </a:solidFill>
                <a:latin typeface="AR CHRISTY" panose="02000000000000000000" pitchFamily="2" charset="0"/>
              </a:rPr>
              <a:t>YOGA time!</a:t>
            </a:r>
            <a:endParaRPr lang="en-US" sz="80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66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76200">
            <a:solidFill>
              <a:srgbClr val="007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2400" y="57150"/>
            <a:ext cx="8229600" cy="85725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800" dirty="0">
                <a:solidFill>
                  <a:srgbClr val="007A00"/>
                </a:solidFill>
                <a:latin typeface="Just kidding." pitchFamily="2" charset="0"/>
              </a:rPr>
              <a:t>Join us!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09550"/>
            <a:ext cx="4404360" cy="44809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7562" y="963480"/>
            <a:ext cx="546735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en-US" sz="6000" i="1" dirty="0">
                <a:solidFill>
                  <a:srgbClr val="007A00"/>
                </a:solidFill>
              </a:rPr>
              <a:t> @ </a:t>
            </a:r>
            <a:r>
              <a:rPr lang="en-US" sz="6600" b="1" i="1" dirty="0">
                <a:ln>
                  <a:solidFill>
                    <a:sysClr val="windowText" lastClr="000000"/>
                  </a:solidFill>
                </a:ln>
                <a:solidFill>
                  <a:srgbClr val="007A00"/>
                </a:solidFill>
              </a:rPr>
              <a:t>Tasty Café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0670F44-02F9-9ED6-104E-C7263A1260DC}"/>
              </a:ext>
            </a:extLst>
          </p:cNvPr>
          <p:cNvGrpSpPr/>
          <p:nvPr/>
        </p:nvGrpSpPr>
        <p:grpSpPr>
          <a:xfrm>
            <a:off x="-1371600" y="2387512"/>
            <a:ext cx="6292826" cy="2679206"/>
            <a:chOff x="-1371600" y="2387512"/>
            <a:chExt cx="6292826" cy="267920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A0C8E13-F794-206B-2C82-716BF32CAF50}"/>
                </a:ext>
              </a:extLst>
            </p:cNvPr>
            <p:cNvSpPr txBox="1"/>
            <p:nvPr/>
          </p:nvSpPr>
          <p:spPr>
            <a:xfrm>
              <a:off x="-762000" y="3958722"/>
              <a:ext cx="546735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50800" h="38100" prst="riblet"/>
              </a:sp3d>
            </a:bodyPr>
            <a:lstStyle/>
            <a:p>
              <a:pPr algn="ctr"/>
              <a:r>
                <a:rPr lang="en-US" sz="6600" b="1" dirty="0">
                  <a:solidFill>
                    <a:srgbClr val="7030A0"/>
                  </a:solidFill>
                </a:rPr>
                <a:t>@ 7am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A3BB43B-C1C7-E857-1C76-1377982CF763}"/>
                </a:ext>
              </a:extLst>
            </p:cNvPr>
            <p:cNvGrpSpPr/>
            <p:nvPr/>
          </p:nvGrpSpPr>
          <p:grpSpPr>
            <a:xfrm>
              <a:off x="-1371600" y="2387512"/>
              <a:ext cx="6292826" cy="1690297"/>
              <a:chOff x="-895350" y="2248447"/>
              <a:chExt cx="6292826" cy="1690297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F6E060E-39B2-448A-B3AF-2FF1C78748AD}"/>
                  </a:ext>
                </a:extLst>
              </p:cNvPr>
              <p:cNvSpPr txBox="1"/>
              <p:nvPr/>
            </p:nvSpPr>
            <p:spPr>
              <a:xfrm>
                <a:off x="-895350" y="2248447"/>
                <a:ext cx="546735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extrusionH="57150">
                  <a:bevelT w="50800" h="38100" prst="riblet"/>
                </a:sp3d>
              </a:bodyPr>
              <a:lstStyle/>
              <a:p>
                <a:pPr algn="ctr"/>
                <a:r>
                  <a:rPr lang="en-US" sz="6600" b="1" dirty="0">
                    <a:solidFill>
                      <a:srgbClr val="7030A0"/>
                    </a:solidFill>
                  </a:rPr>
                  <a:t>2</a:t>
                </a:r>
                <a:r>
                  <a:rPr lang="en-US" sz="6600" b="1" baseline="30000" dirty="0">
                    <a:solidFill>
                      <a:srgbClr val="7030A0"/>
                    </a:solidFill>
                  </a:rPr>
                  <a:t>nd</a:t>
                </a:r>
                <a:r>
                  <a:rPr lang="en-US" sz="6600" b="1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B5037D5-AE17-31EF-C898-D098ECA67059}"/>
                  </a:ext>
                </a:extLst>
              </p:cNvPr>
              <p:cNvSpPr txBox="1"/>
              <p:nvPr/>
            </p:nvSpPr>
            <p:spPr>
              <a:xfrm>
                <a:off x="-69874" y="2830748"/>
                <a:ext cx="546735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extrusionH="57150">
                  <a:bevelT w="50800" h="38100" prst="riblet"/>
                </a:sp3d>
              </a:bodyPr>
              <a:lstStyle/>
              <a:p>
                <a:pPr algn="ctr"/>
                <a:r>
                  <a:rPr lang="en-US" sz="6600" b="1" dirty="0">
                    <a:solidFill>
                      <a:srgbClr val="7030A0"/>
                    </a:solidFill>
                  </a:rPr>
                  <a:t>Saturdays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591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AF4FDC-9120-B505-547D-D57D5B3B020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FCF09D8-79DE-9704-F064-DC98F3B131B2}"/>
              </a:ext>
            </a:extLst>
          </p:cNvPr>
          <p:cNvGrpSpPr/>
          <p:nvPr/>
        </p:nvGrpSpPr>
        <p:grpSpPr>
          <a:xfrm>
            <a:off x="100008" y="133801"/>
            <a:ext cx="8939217" cy="4952549"/>
            <a:chOff x="100008" y="133801"/>
            <a:chExt cx="8939217" cy="495254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4EAD418-7435-9876-D288-F5B869C192CB}"/>
                </a:ext>
              </a:extLst>
            </p:cNvPr>
            <p:cNvGrpSpPr/>
            <p:nvPr/>
          </p:nvGrpSpPr>
          <p:grpSpPr>
            <a:xfrm>
              <a:off x="100008" y="133801"/>
              <a:ext cx="8939217" cy="4038600"/>
              <a:chOff x="76200" y="483632"/>
              <a:chExt cx="8839200" cy="3505200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F444457C-3EB8-2553-D9CC-EB477A7221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200" y="483632"/>
                <a:ext cx="8839200" cy="3505200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8808A0E8-D5C3-9826-A3CD-F56BBE9F3A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1620" y="3105150"/>
                <a:ext cx="742950" cy="657225"/>
              </a:xfrm>
              <a:prstGeom prst="rect">
                <a:avLst/>
              </a:prstGeom>
            </p:spPr>
          </p:pic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DE1BD7F-3BDC-0AF7-8C07-38B470E7C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08" y="4306202"/>
              <a:ext cx="8939217" cy="78014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4514A5D-3AFE-AA91-F3E6-C09F2184F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08" y="3874236"/>
              <a:ext cx="8939217" cy="780148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DEE4C81-C284-F1B4-7B5F-877164158A7E}"/>
              </a:ext>
            </a:extLst>
          </p:cNvPr>
          <p:cNvSpPr txBox="1"/>
          <p:nvPr/>
        </p:nvSpPr>
        <p:spPr>
          <a:xfrm>
            <a:off x="87292" y="174589"/>
            <a:ext cx="89868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rchitects Daughter" panose="02000505000000020004" pitchFamily="2" charset="0"/>
              </a:rPr>
              <a:t>The “Odd-Squad” presents….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C2C387-14D6-EAE0-B48F-E2C2699D2C38}"/>
              </a:ext>
            </a:extLst>
          </p:cNvPr>
          <p:cNvSpPr txBox="1"/>
          <p:nvPr/>
        </p:nvSpPr>
        <p:spPr>
          <a:xfrm>
            <a:off x="69875" y="174589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Architects Daughter" panose="02000505000000020004" pitchFamily="2" charset="0"/>
              </a:rPr>
              <a:t>The “Odd-Squad” presents….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822CF3-3689-D774-7026-915523D430E0}"/>
              </a:ext>
            </a:extLst>
          </p:cNvPr>
          <p:cNvSpPr txBox="1"/>
          <p:nvPr/>
        </p:nvSpPr>
        <p:spPr>
          <a:xfrm>
            <a:off x="97681" y="3252775"/>
            <a:ext cx="893921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After-Church </a:t>
            </a:r>
            <a:r>
              <a:rPr lang="en-US" sz="6000" b="1" dirty="0">
                <a:solidFill>
                  <a:srgbClr val="FFC000"/>
                </a:solidFill>
              </a:rPr>
              <a:t>P</a:t>
            </a:r>
            <a:r>
              <a:rPr lang="en-US" sz="6000" b="1" dirty="0">
                <a:solidFill>
                  <a:srgbClr val="C00000"/>
                </a:solidFill>
              </a:rPr>
              <a:t>A</a:t>
            </a:r>
            <a:r>
              <a:rPr lang="en-US" sz="6000" b="1" dirty="0">
                <a:solidFill>
                  <a:srgbClr val="008000"/>
                </a:solidFill>
              </a:rPr>
              <a:t>R</a:t>
            </a:r>
            <a:r>
              <a:rPr lang="en-US" sz="6000" b="1" dirty="0">
                <a:solidFill>
                  <a:schemeClr val="bg1"/>
                </a:solidFill>
              </a:rPr>
              <a:t>T</a:t>
            </a:r>
            <a:r>
              <a:rPr lang="en-US" sz="6000" b="1" dirty="0">
                <a:solidFill>
                  <a:srgbClr val="FFC000"/>
                </a:solidFill>
              </a:rPr>
              <a:t>Y</a:t>
            </a:r>
            <a:r>
              <a:rPr lang="en-US" sz="4800" dirty="0">
                <a:solidFill>
                  <a:schemeClr val="bg1"/>
                </a:solidFill>
              </a:rPr>
              <a:t> – May 3</a:t>
            </a:r>
            <a:r>
              <a:rPr lang="en-US" sz="4800" baseline="30000" dirty="0">
                <a:solidFill>
                  <a:schemeClr val="bg1"/>
                </a:solidFill>
              </a:rPr>
              <a:t>rd</a:t>
            </a:r>
            <a:endParaRPr lang="en-US" sz="4800" dirty="0">
              <a:solidFill>
                <a:schemeClr val="bg1"/>
              </a:solidFill>
            </a:endParaRPr>
          </a:p>
          <a:p>
            <a:pPr algn="ctr"/>
            <a:r>
              <a:rPr lang="en-US" sz="4800" dirty="0">
                <a:solidFill>
                  <a:schemeClr val="bg1"/>
                </a:solidFill>
              </a:rPr>
              <a:t>Mark your calendar – </a:t>
            </a:r>
            <a:r>
              <a:rPr lang="en-US" sz="5400" b="1" i="1" dirty="0">
                <a:solidFill>
                  <a:srgbClr val="008000"/>
                </a:solidFill>
              </a:rPr>
              <a:t>O</a:t>
            </a:r>
            <a:r>
              <a:rPr lang="en-US" sz="5400" b="1" i="1" dirty="0">
                <a:solidFill>
                  <a:schemeClr val="bg1"/>
                </a:solidFill>
              </a:rPr>
              <a:t>l</a:t>
            </a:r>
            <a:r>
              <a:rPr lang="en-US" sz="5400" b="1" i="1" dirty="0">
                <a:solidFill>
                  <a:srgbClr val="C00000"/>
                </a:solidFill>
              </a:rPr>
              <a:t>e</a:t>
            </a:r>
            <a:r>
              <a:rPr lang="en-US" sz="5400" b="1" i="1" dirty="0">
                <a:solidFill>
                  <a:srgbClr val="FFC000"/>
                </a:solidFill>
              </a:rPr>
              <a:t>!</a:t>
            </a:r>
            <a:endParaRPr lang="en-US" sz="4800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73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2400" y="209550"/>
            <a:ext cx="8839200" cy="47286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661" y="1562100"/>
            <a:ext cx="848887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dirty="0">
                <a:solidFill>
                  <a:srgbClr val="008000"/>
                </a:solidFill>
                <a:latin typeface="AR CENA" panose="02000000000000000000" pitchFamily="2" charset="0"/>
              </a:rPr>
              <a:t>				 </a:t>
            </a:r>
            <a:r>
              <a:rPr lang="en-US" sz="6600" dirty="0">
                <a:latin typeface="AR CENA" panose="02000000000000000000" pitchFamily="2" charset="0"/>
              </a:rPr>
              <a:t>Raised </a:t>
            </a:r>
            <a:r>
              <a:rPr lang="en-US" sz="6600" dirty="0">
                <a:solidFill>
                  <a:srgbClr val="FF00FF"/>
                </a:solidFill>
                <a:latin typeface="AR CENA" panose="02000000000000000000" pitchFamily="2" charset="0"/>
              </a:rPr>
              <a:t>$700 </a:t>
            </a:r>
            <a:r>
              <a:rPr lang="en-US" sz="6600" dirty="0">
                <a:latin typeface="AR CENA" panose="02000000000000000000" pitchFamily="2" charset="0"/>
              </a:rPr>
              <a:t>+ sent 10 BASKETS</a:t>
            </a:r>
          </a:p>
          <a:p>
            <a:pPr algn="r"/>
            <a:r>
              <a:rPr lang="en-US" sz="6600" dirty="0">
                <a:latin typeface="AR CENA" panose="02000000000000000000" pitchFamily="2" charset="0"/>
              </a:rPr>
              <a:t>to Pediatric Ward!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66558B-A6AE-A83A-4DBE-68A13426AF4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1" y="535753"/>
            <a:ext cx="2897316" cy="439105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8EDE5F2-3FE5-0F6A-127C-A00C2378C5CD}"/>
              </a:ext>
            </a:extLst>
          </p:cNvPr>
          <p:cNvSpPr/>
          <p:nvPr/>
        </p:nvSpPr>
        <p:spPr>
          <a:xfrm>
            <a:off x="898918" y="527030"/>
            <a:ext cx="20574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7AF8960-2DBA-893B-A799-8EB7D7E4A9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64" y="302717"/>
            <a:ext cx="2457635" cy="922020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152400" y="87452"/>
            <a:ext cx="8839200" cy="1143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8000" dirty="0"/>
              <a:t> </a:t>
            </a:r>
            <a:r>
              <a:rPr lang="en-US" sz="8800" b="1" dirty="0">
                <a:solidFill>
                  <a:srgbClr val="7030A0"/>
                </a:solidFill>
                <a:latin typeface="Berlin Sans FB" panose="020E0602020502020306" pitchFamily="34" charset="0"/>
              </a:rPr>
              <a:t>Easter Baskets!</a:t>
            </a:r>
            <a:endParaRPr lang="en-US" sz="8800" dirty="0">
              <a:solidFill>
                <a:srgbClr val="7030A0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64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2866" y="304800"/>
            <a:ext cx="90875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u="sng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ALTAR FLOWERS</a:t>
            </a:r>
            <a:endParaRPr lang="en-US" sz="8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333" y="285750"/>
            <a:ext cx="922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8000" b="1" u="sng" dirty="0">
                <a:solidFill>
                  <a:srgbClr val="4F46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ALTAR FLOWERS</a:t>
            </a:r>
            <a:endParaRPr lang="en-US" sz="8000" dirty="0">
              <a:solidFill>
                <a:srgbClr val="4F465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09600" y="1200150"/>
            <a:ext cx="3560843" cy="42749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24074" y="1962150"/>
            <a:ext cx="70008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Sign-Up Sheets</a:t>
            </a:r>
          </a:p>
          <a:p>
            <a:pPr algn="ctr"/>
            <a:r>
              <a:rPr lang="en-US"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on the</a:t>
            </a:r>
          </a:p>
          <a:p>
            <a:pPr algn="ctr"/>
            <a:r>
              <a:rPr lang="en-US"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Gathering Area Window</a:t>
            </a:r>
            <a:endParaRPr lang="en-US" sz="5400" dirty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80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31250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/>
              <a:t>to all who helped!!!</a:t>
            </a:r>
          </a:p>
        </p:txBody>
      </p:sp>
      <p:pic>
        <p:nvPicPr>
          <p:cNvPr id="12" name="Picture 11" descr="A close up of grass&#10;&#10;AI-generated content may be incorrect.">
            <a:extLst>
              <a:ext uri="{FF2B5EF4-FFF2-40B4-BE49-F238E27FC236}">
                <a16:creationId xmlns:a16="http://schemas.microsoft.com/office/drawing/2014/main" id="{FCDF0911-7D66-1102-813D-A5D89A1BC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360" y="1993108"/>
            <a:ext cx="5658640" cy="2172003"/>
          </a:xfrm>
          <a:prstGeom prst="rect">
            <a:avLst/>
          </a:prstGeom>
        </p:spPr>
      </p:pic>
      <p:pic>
        <p:nvPicPr>
          <p:cNvPr id="13" name="Picture 12" descr="A close up of grass&#10;&#10;AI-generated content may be incorrect.">
            <a:extLst>
              <a:ext uri="{FF2B5EF4-FFF2-40B4-BE49-F238E27FC236}">
                <a16:creationId xmlns:a16="http://schemas.microsoft.com/office/drawing/2014/main" id="{5D8E335B-720E-BCE8-9B3A-D9D4A51F6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13" y="1993108"/>
            <a:ext cx="5658640" cy="2172003"/>
          </a:xfrm>
          <a:prstGeom prst="rect">
            <a:avLst/>
          </a:prstGeom>
        </p:spPr>
      </p:pic>
      <p:pic>
        <p:nvPicPr>
          <p:cNvPr id="16" name="Picture 15" descr="A green field with white flowers&#10;&#10;AI-generated content may be incorrect.">
            <a:extLst>
              <a:ext uri="{FF2B5EF4-FFF2-40B4-BE49-F238E27FC236}">
                <a16:creationId xmlns:a16="http://schemas.microsoft.com/office/drawing/2014/main" id="{10BDEB80-E9B1-900E-4E77-3D6A13E8E6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0"/>
            <a:ext cx="4648200" cy="5143500"/>
          </a:xfrm>
          <a:prstGeom prst="rect">
            <a:avLst/>
          </a:prstGeom>
        </p:spPr>
      </p:pic>
      <p:pic>
        <p:nvPicPr>
          <p:cNvPr id="17" name="Picture 16" descr="A green field with white flowers&#10;&#10;AI-generated content may be incorrect.">
            <a:extLst>
              <a:ext uri="{FF2B5EF4-FFF2-40B4-BE49-F238E27FC236}">
                <a16:creationId xmlns:a16="http://schemas.microsoft.com/office/drawing/2014/main" id="{DCFFB4D2-F98E-46BE-002B-B3D3B5359A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0"/>
            <a:ext cx="4648200" cy="5143500"/>
          </a:xfrm>
          <a:prstGeom prst="rect">
            <a:avLst/>
          </a:prstGeom>
        </p:spPr>
      </p:pic>
      <p:pic>
        <p:nvPicPr>
          <p:cNvPr id="8" name="Picture 7" descr="Cartoon character mowing grass&#10;&#10;AI-generated content may be incorrect.">
            <a:extLst>
              <a:ext uri="{FF2B5EF4-FFF2-40B4-BE49-F238E27FC236}">
                <a16:creationId xmlns:a16="http://schemas.microsoft.com/office/drawing/2014/main" id="{0E48AF02-665F-FB61-660E-6EC74CD76F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58" y="315885"/>
            <a:ext cx="7773742" cy="37196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76200" y="2469105"/>
            <a:ext cx="9296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Lowvetica" pitchFamily="2" charset="0"/>
              </a:rPr>
              <a:t>Help</a:t>
            </a:r>
            <a:r>
              <a:rPr lang="en-US" sz="166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Lowvetica" pitchFamily="2" charset="0"/>
              </a:rPr>
              <a:t>?</a:t>
            </a:r>
            <a:r>
              <a:rPr lang="en-US" sz="96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Lowvetica" pitchFamily="2" charset="0"/>
              </a:rPr>
              <a:t>  Sign-Up in G.A.</a:t>
            </a:r>
          </a:p>
        </p:txBody>
      </p:sp>
    </p:spTree>
    <p:extLst>
      <p:ext uri="{BB962C8B-B14F-4D97-AF65-F5344CB8AC3E}">
        <p14:creationId xmlns:p14="http://schemas.microsoft.com/office/powerpoint/2010/main" val="378258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" y="69711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reestyle Script" panose="030804020302050B0404" pitchFamily="66" charset="0"/>
              </a:rPr>
              <a:t>Not feeling well?  Out of town?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8633" y="1665625"/>
            <a:ext cx="6096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latin typeface="AR CENA" panose="02000000000000000000" pitchFamily="2" charset="0"/>
              </a:rPr>
              <a:t>Sunday Worship is always recorded and available </a:t>
            </a:r>
          </a:p>
          <a:p>
            <a:pPr algn="ctr"/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latin typeface="AR CENA" panose="02000000000000000000" pitchFamily="2" charset="0"/>
              </a:rPr>
              <a:t>in its entirety on our </a:t>
            </a:r>
          </a:p>
          <a:p>
            <a:pPr algn="ctr"/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latin typeface="AR CENA" panose="02000000000000000000" pitchFamily="2" charset="0"/>
              </a:rPr>
              <a:t>Website or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latin typeface="AR CENA" panose="02000000000000000000" pitchFamily="2" charset="0"/>
              </a:rPr>
              <a:t>FaceBook</a:t>
            </a:r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latin typeface="AR CENA" panose="02000000000000000000" pitchFamily="2" charset="0"/>
              </a:rPr>
              <a:t> page </a:t>
            </a:r>
          </a:p>
          <a:p>
            <a:pPr algn="ctr"/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latin typeface="AR CENA" panose="02000000000000000000" pitchFamily="2" charset="0"/>
              </a:rPr>
              <a:t>by Monday morning.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59055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reestyle Script" panose="030804020302050B0404" pitchFamily="66" charset="0"/>
              </a:rPr>
              <a:t>No matter the reason, we miss you when you aren’t in church.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" y="112395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reestyle Script" panose="030804020302050B0404" pitchFamily="66" charset="0"/>
              </a:rPr>
              <a:t>However, </a:t>
            </a:r>
            <a:r>
              <a:rPr lang="en-US" sz="4000" u="sng" dirty="0">
                <a:latin typeface="Freestyle Script" panose="030804020302050B0404" pitchFamily="66" charset="0"/>
              </a:rPr>
              <a:t>you</a:t>
            </a:r>
            <a:r>
              <a:rPr lang="en-US" sz="4000" dirty="0">
                <a:latin typeface="Freestyle Script" panose="030804020302050B0404" pitchFamily="66" charset="0"/>
              </a:rPr>
              <a:t> don’t need to miss church . . 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28186"/>
            <a:ext cx="2903833" cy="2952750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91168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00" y="-11701"/>
            <a:ext cx="9194800" cy="5143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-50800" y="4162154"/>
            <a:ext cx="916093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Arial Black" panose="020B0A04020102020204" pitchFamily="34" charset="0"/>
              </a:rPr>
              <a:t>w</a:t>
            </a:r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009999"/>
                </a:solidFill>
                <a:latin typeface="Arial Black" panose="020B0A04020102020204" pitchFamily="34" charset="0"/>
              </a:rPr>
              <a:t>w</a:t>
            </a:r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Arial Black" panose="020B0A04020102020204" pitchFamily="34" charset="0"/>
              </a:rPr>
              <a:t>w.</a:t>
            </a:r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e</a:t>
            </a:r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DC5693"/>
                </a:solidFill>
                <a:latin typeface="Arial Black" panose="020B0A04020102020204" pitchFamily="34" charset="0"/>
              </a:rPr>
              <a:t>l</a:t>
            </a:r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Arial Black" panose="020B0A04020102020204" pitchFamily="34" charset="0"/>
              </a:rPr>
              <a:t>d</a:t>
            </a:r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Arial Black" panose="020B0A04020102020204" pitchFamily="34" charset="0"/>
              </a:rPr>
              <a:t>r</a:t>
            </a:r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DC5693"/>
                </a:solidFill>
                <a:latin typeface="Arial Black" panose="020B0A04020102020204" pitchFamily="34" charset="0"/>
              </a:rPr>
              <a:t>i</a:t>
            </a:r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009999"/>
                </a:solidFill>
                <a:latin typeface="Arial Black" panose="020B0A04020102020204" pitchFamily="34" charset="0"/>
              </a:rPr>
              <a:t>d</a:t>
            </a:r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g</a:t>
            </a:r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Arial Black" panose="020B0A04020102020204" pitchFamily="34" charset="0"/>
              </a:rPr>
              <a:t>e</a:t>
            </a:r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Arial Black" panose="020B0A04020102020204" pitchFamily="34" charset="0"/>
              </a:rPr>
              <a:t>u</a:t>
            </a:r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DC5693"/>
                </a:solidFill>
                <a:latin typeface="Arial Black" panose="020B0A04020102020204" pitchFamily="34" charset="0"/>
              </a:rPr>
              <a:t>m</a:t>
            </a:r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009999"/>
                </a:solidFill>
                <a:latin typeface="Arial Black" panose="020B0A04020102020204" pitchFamily="34" charset="0"/>
              </a:rPr>
              <a:t>c.</a:t>
            </a:r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o</a:t>
            </a:r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Arial Black" panose="020B0A04020102020204" pitchFamily="34" charset="0"/>
              </a:rPr>
              <a:t>r</a:t>
            </a:r>
            <a:r>
              <a:rPr lang="en-US" sz="5800" dirty="0">
                <a:ln>
                  <a:solidFill>
                    <a:schemeClr val="tx1"/>
                  </a:solidFill>
                </a:ln>
                <a:solidFill>
                  <a:srgbClr val="DC5693"/>
                </a:solidFill>
                <a:latin typeface="Arial Black" panose="020B0A04020102020204" pitchFamily="34" charset="0"/>
              </a:rPr>
              <a:t>g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364" y="209550"/>
            <a:ext cx="5791200" cy="4135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7049">
            <a:off x="443421" y="-48313"/>
            <a:ext cx="5568322" cy="295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1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12994</TotalTime>
  <Words>413</Words>
  <Application>Microsoft Office PowerPoint</Application>
  <PresentationFormat>On-screen Show (16:9)</PresentationFormat>
  <Paragraphs>98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55" baseType="lpstr">
      <vt:lpstr>LillyBelle</vt:lpstr>
      <vt:lpstr>Angelface</vt:lpstr>
      <vt:lpstr>AR CENA</vt:lpstr>
      <vt:lpstr>AR CHRISTY</vt:lpstr>
      <vt:lpstr>AR JULIAN</vt:lpstr>
      <vt:lpstr>Architects Daughter</vt:lpstr>
      <vt:lpstr>Arial</vt:lpstr>
      <vt:lpstr>Arial Black</vt:lpstr>
      <vt:lpstr>Berlin Sans FB</vt:lpstr>
      <vt:lpstr>Bodoni MT</vt:lpstr>
      <vt:lpstr>Bodoni MT Condensed</vt:lpstr>
      <vt:lpstr>Brush Script MT</vt:lpstr>
      <vt:lpstr>Calibri</vt:lpstr>
      <vt:lpstr>Century Schoolbook</vt:lpstr>
      <vt:lpstr>DJB Yard Sale Marker</vt:lpstr>
      <vt:lpstr>Franklin Gothic Heavy</vt:lpstr>
      <vt:lpstr>Freestyle Script</vt:lpstr>
      <vt:lpstr>Give It Your Heart</vt:lpstr>
      <vt:lpstr>Ink Free</vt:lpstr>
      <vt:lpstr>Just kidding.</vt:lpstr>
      <vt:lpstr>Kermit Light Condensed</vt:lpstr>
      <vt:lpstr>KG True Colors</vt:lpstr>
      <vt:lpstr>Lowvetica</vt:lpstr>
      <vt:lpstr>Luna</vt:lpstr>
      <vt:lpstr>Perpetua Titling MT</vt:lpstr>
      <vt:lpstr>Rockwell Extra Bold</vt:lpstr>
      <vt:lpstr>The Hand Extrablack</vt:lpstr>
      <vt:lpstr>The Urban Way</vt:lpstr>
      <vt:lpstr>The Urban Way Hollow</vt:lpstr>
      <vt:lpstr>Times New Roman</vt:lpstr>
      <vt:lpstr>Yard Sale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Farwell Brunch Potluck for Pastor Ron &amp; Pastor Nikki</dc:title>
  <dc:creator>Office Manager</dc:creator>
  <cp:lastModifiedBy>EUMC_Admin</cp:lastModifiedBy>
  <cp:revision>1578</cp:revision>
  <dcterms:created xsi:type="dcterms:W3CDTF">2018-06-07T15:56:17Z</dcterms:created>
  <dcterms:modified xsi:type="dcterms:W3CDTF">2026-04-17T18:42:49Z</dcterms:modified>
</cp:coreProperties>
</file>