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675" r:id="rId2"/>
    <p:sldId id="460" r:id="rId3"/>
    <p:sldId id="396" r:id="rId4"/>
    <p:sldId id="1701" r:id="rId5"/>
    <p:sldId id="391" r:id="rId6"/>
    <p:sldId id="400" r:id="rId7"/>
    <p:sldId id="401" r:id="rId8"/>
    <p:sldId id="402" r:id="rId9"/>
    <p:sldId id="405" r:id="rId10"/>
    <p:sldId id="404" r:id="rId11"/>
    <p:sldId id="406" r:id="rId12"/>
    <p:sldId id="1736" r:id="rId13"/>
    <p:sldId id="1737" r:id="rId14"/>
    <p:sldId id="392" r:id="rId15"/>
    <p:sldId id="394" r:id="rId16"/>
    <p:sldId id="1753" r:id="rId17"/>
    <p:sldId id="1754" r:id="rId18"/>
    <p:sldId id="1755" r:id="rId19"/>
    <p:sldId id="1756" r:id="rId20"/>
    <p:sldId id="1757" r:id="rId21"/>
    <p:sldId id="399" r:id="rId22"/>
    <p:sldId id="1803" r:id="rId23"/>
    <p:sldId id="1759" r:id="rId24"/>
    <p:sldId id="512" r:id="rId25"/>
    <p:sldId id="1804" r:id="rId26"/>
    <p:sldId id="1805" r:id="rId27"/>
    <p:sldId id="1806" r:id="rId28"/>
    <p:sldId id="1807" r:id="rId29"/>
    <p:sldId id="1808" r:id="rId30"/>
    <p:sldId id="1226" r:id="rId31"/>
    <p:sldId id="1743" r:id="rId32"/>
    <p:sldId id="424" r:id="rId33"/>
    <p:sldId id="1758" r:id="rId34"/>
    <p:sldId id="497" r:id="rId35"/>
    <p:sldId id="498" r:id="rId36"/>
    <p:sldId id="499" r:id="rId37"/>
    <p:sldId id="500" r:id="rId38"/>
    <p:sldId id="501" r:id="rId39"/>
    <p:sldId id="502" r:id="rId40"/>
    <p:sldId id="503" r:id="rId41"/>
    <p:sldId id="504" r:id="rId42"/>
    <p:sldId id="1751" r:id="rId43"/>
    <p:sldId id="1239" r:id="rId44"/>
    <p:sldId id="1240" r:id="rId45"/>
    <p:sldId id="1241" r:id="rId46"/>
    <p:sldId id="1242" r:id="rId47"/>
    <p:sldId id="1243" r:id="rId48"/>
    <p:sldId id="1244" r:id="rId49"/>
    <p:sldId id="452" r:id="rId50"/>
    <p:sldId id="441" r:id="rId51"/>
    <p:sldId id="1752" r:id="rId52"/>
    <p:sldId id="457" r:id="rId53"/>
    <p:sldId id="1718" r:id="rId54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465C"/>
    <a:srgbClr val="C0D08C"/>
    <a:srgbClr val="D8E2B8"/>
    <a:srgbClr val="008A00"/>
    <a:srgbClr val="EE8E00"/>
    <a:srgbClr val="669900"/>
    <a:srgbClr val="9BB44A"/>
    <a:srgbClr val="3A0074"/>
    <a:srgbClr val="FFFFFF"/>
    <a:srgbClr val="746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5" autoAdjust="0"/>
    <p:restoredTop sz="94439" autoAdjust="0"/>
  </p:normalViewPr>
  <p:slideViewPr>
    <p:cSldViewPr>
      <p:cViewPr varScale="1">
        <p:scale>
          <a:sx n="128" d="100"/>
          <a:sy n="128" d="100"/>
        </p:scale>
        <p:origin x="150" y="1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68A91-39AF-4C12-9EB7-12BF09FECD08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C1D34-3B82-4B46-A3CB-605AC9662D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27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C1D34-3B82-4B46-A3CB-605AC9662D8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07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C1D34-3B82-4B46-A3CB-605AC9662D8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70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1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974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45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51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90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4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0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8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24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74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GW1sV1BRrk?feature=oembe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x6KJHyCx4g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3 Minute Spring 🌷 Countdown Timer With Music">
            <a:hlinkClick r:id="" action="ppaction://media"/>
            <a:extLst>
              <a:ext uri="{FF2B5EF4-FFF2-40B4-BE49-F238E27FC236}">
                <a16:creationId xmlns:a16="http://schemas.microsoft.com/office/drawing/2014/main" id="{CE9130DE-AC8C-4714-A7F0-8CF6B33E1E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050" y="0"/>
            <a:ext cx="91043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6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ercy Said No – Zach Williams, Carrie Underwood, Chris Tomlin &amp; Brandon Lake (2026 Music Video)">
            <a:hlinkClick r:id="" action="ppaction://media"/>
            <a:extLst>
              <a:ext uri="{FF2B5EF4-FFF2-40B4-BE49-F238E27FC236}">
                <a16:creationId xmlns:a16="http://schemas.microsoft.com/office/drawing/2014/main" id="{76513DED-AEFC-722B-7B73-6A9A5E9A37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050" y="0"/>
            <a:ext cx="91043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6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ffice Manager\Desktop\CJs FILE CABINET\CJ CLIP ART\SEASON-Spring\LENT - SPRING BACKGROUNDS\grass_22325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96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86D67-71D3-21B9-678B-81FCA0627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ffice Manager\Desktop\CJs FILE CABINET\CJ CLIP ART\SEASON-Spring\LENT - SPRING BACKGROUNDS\grass_22325bc.jpg">
            <a:extLst>
              <a:ext uri="{FF2B5EF4-FFF2-40B4-BE49-F238E27FC236}">
                <a16:creationId xmlns:a16="http://schemas.microsoft.com/office/drawing/2014/main" id="{C9C16645-0DD6-12AF-4967-119898A07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F125E5-4CA8-1BA4-0CAD-103A54D19523}"/>
              </a:ext>
            </a:extLst>
          </p:cNvPr>
          <p:cNvSpPr/>
          <p:nvPr/>
        </p:nvSpPr>
        <p:spPr>
          <a:xfrm>
            <a:off x="609600" y="323850"/>
            <a:ext cx="8077200" cy="4533900"/>
          </a:xfrm>
          <a:prstGeom prst="rect">
            <a:avLst/>
          </a:prstGeom>
          <a:solidFill>
            <a:srgbClr val="E5EC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9DE655-3D27-92D0-1883-8C5DFCED5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1950"/>
            <a:ext cx="8077200" cy="44577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696224-07A0-F128-C06E-2A07F6803F2D}"/>
              </a:ext>
            </a:extLst>
          </p:cNvPr>
          <p:cNvSpPr txBox="1"/>
          <p:nvPr/>
        </p:nvSpPr>
        <p:spPr>
          <a:xfrm>
            <a:off x="637521" y="590550"/>
            <a:ext cx="8077200" cy="24006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5000" b="1" dirty="0">
                <a:ln>
                  <a:solidFill>
                    <a:srgbClr val="746787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illyBelle" pitchFamily="2" charset="-128"/>
                <a:ea typeface="LillyBelle" pitchFamily="2" charset="-128"/>
                <a:cs typeface="LillyBelle" pitchFamily="2" charset="-128"/>
              </a:rPr>
              <a:t>Prelude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B11C0-548E-C5FD-7929-29426E476BA7}"/>
              </a:ext>
            </a:extLst>
          </p:cNvPr>
          <p:cNvSpPr txBox="1"/>
          <p:nvPr/>
        </p:nvSpPr>
        <p:spPr>
          <a:xfrm>
            <a:off x="609600" y="413521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3600" dirty="0">
                <a:ln>
                  <a:solidFill>
                    <a:srgbClr val="ACAA56"/>
                  </a:solidFill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 panose="02000505000000020004" pitchFamily="2" charset="0"/>
              </a:rPr>
              <a:t>Kathy Dawson, piano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6F00F5-D598-32B5-5913-F1E9F009B80E}"/>
              </a:ext>
            </a:extLst>
          </p:cNvPr>
          <p:cNvSpPr txBox="1"/>
          <p:nvPr/>
        </p:nvSpPr>
        <p:spPr>
          <a:xfrm>
            <a:off x="609600" y="280035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ve It Your Heart" panose="02000603000000000000" pitchFamily="2" charset="0"/>
                <a:ea typeface="Give It Your Heart" panose="02000603000000000000" pitchFamily="2" charset="0"/>
              </a:rPr>
              <a:t>“My Lord, What a Morning”</a:t>
            </a:r>
          </a:p>
        </p:txBody>
      </p:sp>
    </p:spTree>
    <p:extLst>
      <p:ext uri="{BB962C8B-B14F-4D97-AF65-F5344CB8AC3E}">
        <p14:creationId xmlns:p14="http://schemas.microsoft.com/office/powerpoint/2010/main" val="420465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525" y="0"/>
            <a:ext cx="9144000" cy="5143500"/>
          </a:xfrm>
          <a:prstGeom prst="rect">
            <a:avLst/>
          </a:prstGeom>
          <a:solidFill>
            <a:srgbClr val="9BB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 flipV="1">
            <a:off x="76200" y="4086225"/>
            <a:ext cx="1828800" cy="990600"/>
          </a:xfrm>
          <a:prstGeom prst="halfFrame">
            <a:avLst/>
          </a:prstGeom>
          <a:solidFill>
            <a:srgbClr val="ABA2B8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flipH="1" flipV="1">
            <a:off x="7239000" y="4086225"/>
            <a:ext cx="1828800" cy="990600"/>
          </a:xfrm>
          <a:prstGeom prst="halfFrame">
            <a:avLst/>
          </a:prstGeom>
          <a:solidFill>
            <a:srgbClr val="ABA2B8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flipH="1">
            <a:off x="7239000" y="66675"/>
            <a:ext cx="1828800" cy="990600"/>
          </a:xfrm>
          <a:prstGeom prst="halfFrame">
            <a:avLst/>
          </a:prstGeom>
          <a:solidFill>
            <a:srgbClr val="ABA2B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>
            <a:off x="76200" y="69850"/>
            <a:ext cx="1828800" cy="990600"/>
          </a:xfrm>
          <a:prstGeom prst="halfFrame">
            <a:avLst/>
          </a:prstGeom>
          <a:solidFill>
            <a:srgbClr val="ABA2B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84780" y="578406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800" b="1" dirty="0">
                <a:ln>
                  <a:solidFill>
                    <a:srgbClr val="746787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 panose="02000505000000020004" pitchFamily="2" charset="0"/>
              </a:rPr>
              <a:t>CALL to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386715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larissa" panose="03080400040004000004" pitchFamily="66" charset="0"/>
              </a:rPr>
              <a:t>(Read Responsively)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0ED45-1372-DEB9-7275-8E5ED83587ED}"/>
              </a:ext>
            </a:extLst>
          </p:cNvPr>
          <p:cNvSpPr txBox="1"/>
          <p:nvPr/>
        </p:nvSpPr>
        <p:spPr>
          <a:xfrm>
            <a:off x="108193" y="2246189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800" b="1" dirty="0">
                <a:ln>
                  <a:solidFill>
                    <a:srgbClr val="746787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 panose="02000505000000020004" pitchFamily="2" charset="0"/>
              </a:rPr>
              <a:t>WORSHIP</a:t>
            </a:r>
          </a:p>
        </p:txBody>
      </p:sp>
    </p:spTree>
    <p:extLst>
      <p:ext uri="{BB962C8B-B14F-4D97-AF65-F5344CB8AC3E}">
        <p14:creationId xmlns:p14="http://schemas.microsoft.com/office/powerpoint/2010/main" val="218069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67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209550"/>
            <a:ext cx="9144000" cy="5143500"/>
          </a:xfrm>
          <a:prstGeom prst="rect">
            <a:avLst/>
          </a:prstGeom>
          <a:solidFill>
            <a:srgbClr val="9BB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" y="285750"/>
            <a:ext cx="88011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LITURGIST:</a:t>
            </a:r>
            <a:endParaRPr lang="en-US" sz="2400" dirty="0">
              <a:latin typeface="Bodoni MT Black" panose="02070A03080606020203" pitchFamily="18" charset="0"/>
            </a:endParaRP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winds rise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waves threaten,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 still comes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 us.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57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DB8BE9-B216-3959-81AE-4CA029775051}"/>
              </a:ext>
            </a:extLst>
          </p:cNvPr>
          <p:cNvGrpSpPr/>
          <p:nvPr/>
        </p:nvGrpSpPr>
        <p:grpSpPr>
          <a:xfrm>
            <a:off x="-228600" y="-247650"/>
            <a:ext cx="9372600" cy="5391150"/>
            <a:chOff x="-228600" y="-247650"/>
            <a:chExt cx="9372600" cy="5391150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9BB44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228600" y="-247650"/>
              <a:ext cx="9144000" cy="5181600"/>
            </a:xfrm>
            <a:prstGeom prst="rect">
              <a:avLst/>
            </a:prstGeom>
            <a:solidFill>
              <a:srgbClr val="ABA2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28600" y="57150"/>
            <a:ext cx="8534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PEOPLE:</a:t>
            </a:r>
            <a:endParaRPr lang="en-US" sz="2400" dirty="0">
              <a:latin typeface="Bodoni MT Black" panose="02070A03080606020203" pitchFamily="18" charset="0"/>
            </a:endParaRP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look for him – even in the dark – and we listen for his voice saying, </a:t>
            </a:r>
            <a:r>
              <a:rPr lang="en-US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“Take heart; </a:t>
            </a:r>
          </a:p>
          <a:p>
            <a:pPr algn="ctr"/>
            <a:r>
              <a:rPr lang="en-US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I. Do not be afraid.”</a:t>
            </a:r>
          </a:p>
        </p:txBody>
      </p:sp>
    </p:spTree>
    <p:extLst>
      <p:ext uri="{BB962C8B-B14F-4D97-AF65-F5344CB8AC3E}">
        <p14:creationId xmlns:p14="http://schemas.microsoft.com/office/powerpoint/2010/main" val="2275547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67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209550"/>
            <a:ext cx="9144000" cy="5143500"/>
          </a:xfrm>
          <a:prstGeom prst="rect">
            <a:avLst/>
          </a:prstGeom>
          <a:solidFill>
            <a:srgbClr val="9BB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61950"/>
            <a:ext cx="86106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LITURGIST: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Peter,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bold one moment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uncertain the next.</a:t>
            </a:r>
          </a:p>
        </p:txBody>
      </p:sp>
    </p:spTree>
    <p:extLst>
      <p:ext uri="{BB962C8B-B14F-4D97-AF65-F5344CB8AC3E}">
        <p14:creationId xmlns:p14="http://schemas.microsoft.com/office/powerpoint/2010/main" val="3227867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3818642-468E-4370-9706-94675ECC3AEF}"/>
              </a:ext>
            </a:extLst>
          </p:cNvPr>
          <p:cNvGrpSpPr/>
          <p:nvPr/>
        </p:nvGrpSpPr>
        <p:grpSpPr>
          <a:xfrm>
            <a:off x="-228600" y="-247650"/>
            <a:ext cx="9372600" cy="5391150"/>
            <a:chOff x="-228600" y="-247650"/>
            <a:chExt cx="9372600" cy="53911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F7DF722-ECAB-8A6E-3507-D07529BBE856}"/>
                </a:ext>
              </a:extLst>
            </p:cNvPr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9BB44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DEA6297-1737-201A-C180-93FFD108DF66}"/>
                </a:ext>
              </a:extLst>
            </p:cNvPr>
            <p:cNvSpPr/>
            <p:nvPr/>
          </p:nvSpPr>
          <p:spPr>
            <a:xfrm>
              <a:off x="-228600" y="-247650"/>
              <a:ext cx="9144000" cy="5181600"/>
            </a:xfrm>
            <a:prstGeom prst="rect">
              <a:avLst/>
            </a:prstGeom>
            <a:solidFill>
              <a:srgbClr val="ABA2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133350"/>
            <a:ext cx="883920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PEOPLE: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Yet even our doubt can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 a doorway to</a:t>
            </a:r>
          </a:p>
          <a:p>
            <a:pPr algn="ctr"/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deeper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trust when we call out, </a:t>
            </a:r>
            <a:r>
              <a:rPr lang="en-US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“Lord, save me!”</a:t>
            </a:r>
            <a:endParaRPr lang="en-US" i="1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78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67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209550"/>
            <a:ext cx="9144000" cy="5143500"/>
          </a:xfrm>
          <a:prstGeom prst="rect">
            <a:avLst/>
          </a:prstGeom>
          <a:solidFill>
            <a:srgbClr val="9BB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46910" y="180133"/>
            <a:ext cx="8907379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LITURGIST: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Jesus does not wait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perfect faith;</a:t>
            </a:r>
          </a:p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reaches out his hand.</a:t>
            </a:r>
            <a:endParaRPr lang="en-US" sz="20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96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0EC974-814B-9CDB-81D7-B39862429AD4}"/>
              </a:ext>
            </a:extLst>
          </p:cNvPr>
          <p:cNvGrpSpPr/>
          <p:nvPr/>
        </p:nvGrpSpPr>
        <p:grpSpPr>
          <a:xfrm>
            <a:off x="-228600" y="-247650"/>
            <a:ext cx="9372600" cy="5391150"/>
            <a:chOff x="-228600" y="-247650"/>
            <a:chExt cx="9372600" cy="53911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CB209AA-F5C4-92BA-03FC-22451E178A0B}"/>
                </a:ext>
              </a:extLst>
            </p:cNvPr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9BB44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C7783A-4A3E-F9C2-2C21-A11542DDF180}"/>
                </a:ext>
              </a:extLst>
            </p:cNvPr>
            <p:cNvSpPr/>
            <p:nvPr/>
          </p:nvSpPr>
          <p:spPr>
            <a:xfrm>
              <a:off x="-228600" y="-247650"/>
              <a:ext cx="9144000" cy="5181600"/>
            </a:xfrm>
            <a:prstGeom prst="rect">
              <a:avLst/>
            </a:prstGeom>
            <a:solidFill>
              <a:srgbClr val="ABA2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82216" y="187010"/>
            <a:ext cx="8756984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PEOPLE: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come to worship the One who meets us on the water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brings us safely to himself.</a:t>
            </a:r>
          </a:p>
        </p:txBody>
      </p:sp>
    </p:spTree>
    <p:extLst>
      <p:ext uri="{BB962C8B-B14F-4D97-AF65-F5344CB8AC3E}">
        <p14:creationId xmlns:p14="http://schemas.microsoft.com/office/powerpoint/2010/main" val="1426880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6D9D3-85D2-DC87-2616-DAC84C82D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FA3755-E9C3-CBEF-80BB-DD6FA8ACFEE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67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DC383A-93AD-D82C-1B92-E67636B1CDAF}"/>
              </a:ext>
            </a:extLst>
          </p:cNvPr>
          <p:cNvSpPr/>
          <p:nvPr/>
        </p:nvSpPr>
        <p:spPr>
          <a:xfrm>
            <a:off x="228600" y="209550"/>
            <a:ext cx="9144000" cy="5143500"/>
          </a:xfrm>
          <a:prstGeom prst="rect">
            <a:avLst/>
          </a:prstGeom>
          <a:solidFill>
            <a:srgbClr val="9BB4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ED2E25-1FA4-506F-47AC-3C76E22845CB}"/>
              </a:ext>
            </a:extLst>
          </p:cNvPr>
          <p:cNvSpPr/>
          <p:nvPr/>
        </p:nvSpPr>
        <p:spPr>
          <a:xfrm>
            <a:off x="346910" y="361950"/>
            <a:ext cx="890737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LITURGIST: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Come, then – 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bring your faith.  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Bring your questions.</a:t>
            </a:r>
            <a:endParaRPr lang="en-US" sz="20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588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EAD39-68D9-166F-046E-4F5DCDC73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7499B50-4A87-61C5-1B60-61B61A2AA6CB}"/>
              </a:ext>
            </a:extLst>
          </p:cNvPr>
          <p:cNvGrpSpPr/>
          <p:nvPr/>
        </p:nvGrpSpPr>
        <p:grpSpPr>
          <a:xfrm>
            <a:off x="-228600" y="-247650"/>
            <a:ext cx="9372600" cy="5391150"/>
            <a:chOff x="-228600" y="-247650"/>
            <a:chExt cx="9372600" cy="53911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DABE69-3C2F-8BC2-6AFA-D69844046BCB}"/>
                </a:ext>
              </a:extLst>
            </p:cNvPr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9BB44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5F2C29-2CCE-BC5B-8EC0-75D6AF3BE0E0}"/>
                </a:ext>
              </a:extLst>
            </p:cNvPr>
            <p:cNvSpPr/>
            <p:nvPr/>
          </p:nvSpPr>
          <p:spPr>
            <a:xfrm>
              <a:off x="-228600" y="-247650"/>
              <a:ext cx="9144000" cy="5181600"/>
            </a:xfrm>
            <a:prstGeom prst="rect">
              <a:avLst/>
            </a:prstGeom>
            <a:solidFill>
              <a:srgbClr val="ABA2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5A5DFDF-3145-8AF1-557F-1D8A10EEE5B1}"/>
              </a:ext>
            </a:extLst>
          </p:cNvPr>
          <p:cNvSpPr/>
          <p:nvPr/>
        </p:nvSpPr>
        <p:spPr>
          <a:xfrm>
            <a:off x="82216" y="0"/>
            <a:ext cx="897956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6600" dirty="0">
                <a:latin typeface="Bodoni MT Black" panose="02070A03080606020203" pitchFamily="18" charset="0"/>
              </a:rPr>
              <a:t>PEOPLE:</a:t>
            </a:r>
          </a:p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fix our eyes on Jesus, as we worship him together.</a:t>
            </a:r>
          </a:p>
          <a:p>
            <a:pPr algn="ctr">
              <a:spcBef>
                <a:spcPts val="3000"/>
              </a:spcBef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141760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ffice Manager\Desktop\CJs FILE CABINET\CJ CLIP ART\SEASON-Spring\LENT - SPRING BACKGROUNDS\grass_22325ac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" y="-438150"/>
            <a:ext cx="99822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439162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HYMN #707  </a:t>
            </a:r>
            <a:endParaRPr lang="en-US" sz="72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657350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 panose="02000505000000020004" pitchFamily="2" charset="0"/>
              </a:rPr>
              <a:t>“Hymn of Promise”</a:t>
            </a:r>
          </a:p>
        </p:txBody>
      </p:sp>
    </p:spTree>
    <p:extLst>
      <p:ext uri="{BB962C8B-B14F-4D97-AF65-F5344CB8AC3E}">
        <p14:creationId xmlns:p14="http://schemas.microsoft.com/office/powerpoint/2010/main" val="250831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6200" y="-167938"/>
            <a:ext cx="906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46787"/>
                </a:solidFill>
              </a:rPr>
              <a:t>Verse 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847725"/>
            <a:ext cx="89154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the bulb there is a flower,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the seed, an apple tree;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cocoons, a hidden promise: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butterflies will soon be free!</a:t>
            </a:r>
          </a:p>
        </p:txBody>
      </p:sp>
    </p:spTree>
    <p:extLst>
      <p:ext uri="{BB962C8B-B14F-4D97-AF65-F5344CB8AC3E}">
        <p14:creationId xmlns:p14="http://schemas.microsoft.com/office/powerpoint/2010/main" val="194442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F2903-958F-3B82-D219-41DF34983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5784289-7031-B9D4-02F5-CB24AAE63E0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B6B4BC-0AC8-E322-3DC5-E61831BCAF81}"/>
              </a:ext>
            </a:extLst>
          </p:cNvPr>
          <p:cNvSpPr txBox="1"/>
          <p:nvPr/>
        </p:nvSpPr>
        <p:spPr>
          <a:xfrm>
            <a:off x="10886" y="438150"/>
            <a:ext cx="89154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the cold and snow of winter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there’s a spring that waits to be,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unrevealed until its season,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something God alone can see.</a:t>
            </a:r>
          </a:p>
        </p:txBody>
      </p:sp>
    </p:spTree>
    <p:extLst>
      <p:ext uri="{BB962C8B-B14F-4D97-AF65-F5344CB8AC3E}">
        <p14:creationId xmlns:p14="http://schemas.microsoft.com/office/powerpoint/2010/main" val="2011935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A1655-62CB-6721-2E0E-E4316C628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1DEEB8-4B68-CC6B-5B57-A130F154FC8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87A3AF-E5B5-6B59-1EDF-2C0A3E72AC87}"/>
              </a:ext>
            </a:extLst>
          </p:cNvPr>
          <p:cNvSpPr txBox="1"/>
          <p:nvPr/>
        </p:nvSpPr>
        <p:spPr>
          <a:xfrm>
            <a:off x="76200" y="-167938"/>
            <a:ext cx="906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46787"/>
                </a:solidFill>
              </a:rPr>
              <a:t>Verse 2: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4D8D8A-DB36-2555-F0B2-732E514A3E65}"/>
              </a:ext>
            </a:extLst>
          </p:cNvPr>
          <p:cNvSpPr txBox="1"/>
          <p:nvPr/>
        </p:nvSpPr>
        <p:spPr>
          <a:xfrm>
            <a:off x="76200" y="847725"/>
            <a:ext cx="89154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There’s a song in every silence,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seeking word and melody;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There’s a dawn in every darkness,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bringing hope to you and me.</a:t>
            </a:r>
          </a:p>
        </p:txBody>
      </p:sp>
    </p:spTree>
    <p:extLst>
      <p:ext uri="{BB962C8B-B14F-4D97-AF65-F5344CB8AC3E}">
        <p14:creationId xmlns:p14="http://schemas.microsoft.com/office/powerpoint/2010/main" val="4169220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CDB65-8251-1D74-4D9C-A6663A4B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3F539C-85A0-0836-1ADD-23AF6F59652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3AEFC-BDBC-7427-893D-DCC9502F3C7F}"/>
              </a:ext>
            </a:extLst>
          </p:cNvPr>
          <p:cNvSpPr txBox="1"/>
          <p:nvPr/>
        </p:nvSpPr>
        <p:spPr>
          <a:xfrm>
            <a:off x="10886" y="438150"/>
            <a:ext cx="89154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From the past will come the future;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what it holds, a mystery,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unrevealed until its season,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something God alone can see.</a:t>
            </a:r>
          </a:p>
        </p:txBody>
      </p:sp>
    </p:spTree>
    <p:extLst>
      <p:ext uri="{BB962C8B-B14F-4D97-AF65-F5344CB8AC3E}">
        <p14:creationId xmlns:p14="http://schemas.microsoft.com/office/powerpoint/2010/main" val="2557547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243C3-AD5E-768D-F610-C4F64F16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8E65FD-FE26-9419-A4BC-03A16C08E9F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BE8049-6C96-BCF5-C6EC-076D81DD7E0E}"/>
              </a:ext>
            </a:extLst>
          </p:cNvPr>
          <p:cNvSpPr txBox="1"/>
          <p:nvPr/>
        </p:nvSpPr>
        <p:spPr>
          <a:xfrm>
            <a:off x="76200" y="-167938"/>
            <a:ext cx="906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46787"/>
                </a:solidFill>
              </a:rPr>
              <a:t>Verse 3: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F1DA05-7934-1B24-9006-0D1F54BE5D97}"/>
              </a:ext>
            </a:extLst>
          </p:cNvPr>
          <p:cNvSpPr txBox="1"/>
          <p:nvPr/>
        </p:nvSpPr>
        <p:spPr>
          <a:xfrm>
            <a:off x="76200" y="847725"/>
            <a:ext cx="89154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our end is our beginning;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our time, in-fin-</a:t>
            </a:r>
            <a:r>
              <a:rPr lang="en-US" sz="5400" dirty="0" err="1">
                <a:latin typeface="Arial Narrow" panose="020B0606020202030204" pitchFamily="34" charset="0"/>
              </a:rPr>
              <a:t>i</a:t>
            </a:r>
            <a:r>
              <a:rPr lang="en-US" sz="5400" dirty="0">
                <a:latin typeface="Arial Narrow" panose="020B0606020202030204" pitchFamily="34" charset="0"/>
              </a:rPr>
              <a:t>-ty;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our DOUBT there is believing;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our life, e-ter-</a:t>
            </a:r>
            <a:r>
              <a:rPr lang="en-US" sz="5400" dirty="0" err="1">
                <a:latin typeface="Arial Narrow" panose="020B0606020202030204" pitchFamily="34" charset="0"/>
              </a:rPr>
              <a:t>ni</a:t>
            </a:r>
            <a:r>
              <a:rPr lang="en-US" sz="5400" dirty="0">
                <a:latin typeface="Arial Narrow" panose="020B0606020202030204" pitchFamily="34" charset="0"/>
              </a:rPr>
              <a:t>-ty.</a:t>
            </a:r>
          </a:p>
        </p:txBody>
      </p:sp>
    </p:spTree>
    <p:extLst>
      <p:ext uri="{BB962C8B-B14F-4D97-AF65-F5344CB8AC3E}">
        <p14:creationId xmlns:p14="http://schemas.microsoft.com/office/powerpoint/2010/main" val="2087210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E199C-D0BB-7673-1730-C8CFAFE57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713969B-FE27-093C-D745-B2FF54057A4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D0F41-B701-3A30-B285-75BAF7B4F610}"/>
              </a:ext>
            </a:extLst>
          </p:cNvPr>
          <p:cNvSpPr txBox="1"/>
          <p:nvPr/>
        </p:nvSpPr>
        <p:spPr>
          <a:xfrm>
            <a:off x="10886" y="438150"/>
            <a:ext cx="89154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In our death, a res-</a:t>
            </a:r>
            <a:r>
              <a:rPr lang="en-US" sz="5400" dirty="0" err="1">
                <a:latin typeface="Arial Narrow" panose="020B0606020202030204" pitchFamily="34" charset="0"/>
              </a:rPr>
              <a:t>ur</a:t>
            </a:r>
            <a:r>
              <a:rPr lang="en-US" sz="5400" dirty="0">
                <a:latin typeface="Arial Narrow" panose="020B0606020202030204" pitchFamily="34" charset="0"/>
              </a:rPr>
              <a:t>-rec-</a:t>
            </a:r>
            <a:r>
              <a:rPr lang="en-US" sz="5400" dirty="0" err="1">
                <a:latin typeface="Arial Narrow" panose="020B0606020202030204" pitchFamily="34" charset="0"/>
              </a:rPr>
              <a:t>tion</a:t>
            </a:r>
            <a:r>
              <a:rPr lang="en-US" sz="5400" dirty="0">
                <a:latin typeface="Arial Narrow" panose="020B0606020202030204" pitchFamily="34" charset="0"/>
              </a:rPr>
              <a:t>;’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at the last, a </a:t>
            </a:r>
            <a:r>
              <a:rPr lang="en-US" sz="5400" dirty="0" err="1">
                <a:latin typeface="Arial Narrow" panose="020B0606020202030204" pitchFamily="34" charset="0"/>
              </a:rPr>
              <a:t>vic</a:t>
            </a:r>
            <a:r>
              <a:rPr lang="en-US" sz="5400" dirty="0">
                <a:latin typeface="Arial Narrow" panose="020B0606020202030204" pitchFamily="34" charset="0"/>
              </a:rPr>
              <a:t>-to-</a:t>
            </a:r>
            <a:r>
              <a:rPr lang="en-US" sz="5400" dirty="0" err="1">
                <a:latin typeface="Arial Narrow" panose="020B0606020202030204" pitchFamily="34" charset="0"/>
              </a:rPr>
              <a:t>ry</a:t>
            </a:r>
            <a:r>
              <a:rPr lang="en-US" sz="5400" dirty="0">
                <a:latin typeface="Arial Narrow" panose="020B0606020202030204" pitchFamily="34" charset="0"/>
              </a:rPr>
              <a:t>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unrevealed until its season,</a:t>
            </a:r>
          </a:p>
          <a:p>
            <a:pPr algn="ctr">
              <a:spcAft>
                <a:spcPts val="1800"/>
              </a:spcAft>
            </a:pPr>
            <a:r>
              <a:rPr lang="en-US" sz="5400" dirty="0">
                <a:latin typeface="Arial Narrow" panose="020B0606020202030204" pitchFamily="34" charset="0"/>
              </a:rPr>
              <a:t>something God alone can see.</a:t>
            </a:r>
          </a:p>
        </p:txBody>
      </p:sp>
    </p:spTree>
    <p:extLst>
      <p:ext uri="{BB962C8B-B14F-4D97-AF65-F5344CB8AC3E}">
        <p14:creationId xmlns:p14="http://schemas.microsoft.com/office/powerpoint/2010/main" val="3808094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ffice Manager\Desktop\grass_22325ac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29000" y="1809750"/>
            <a:ext cx="5943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abriola" panose="04040605051002020D02" pitchFamily="82" charset="0"/>
              </a:rPr>
              <a:t>Prayer</a:t>
            </a:r>
          </a:p>
          <a:p>
            <a:endParaRPr lang="en-US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1D2D0C-6CFC-E9C6-514B-F5DC050097C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17018"/>
            <a:ext cx="2971800" cy="370946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extBox 1"/>
          <p:cNvSpPr txBox="1"/>
          <p:nvPr/>
        </p:nvSpPr>
        <p:spPr>
          <a:xfrm>
            <a:off x="2438400" y="285750"/>
            <a:ext cx="6477000" cy="24006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50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abriola" panose="04040605051002020D02" pitchFamily="82" charset="0"/>
              </a:rPr>
              <a:t>Opening </a:t>
            </a:r>
          </a:p>
        </p:txBody>
      </p:sp>
    </p:spTree>
    <p:extLst>
      <p:ext uri="{BB962C8B-B14F-4D97-AF65-F5344CB8AC3E}">
        <p14:creationId xmlns:p14="http://schemas.microsoft.com/office/powerpoint/2010/main" val="295022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213F-8E35-A24D-8AD1-AFAD2DA5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4D9C97-69F1-E789-26CB-3FA338500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050"/>
            <a:ext cx="9143999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FAAF68-EDDF-FB16-389B-AE734EF7E543}"/>
              </a:ext>
            </a:extLst>
          </p:cNvPr>
          <p:cNvSpPr txBox="1"/>
          <p:nvPr/>
        </p:nvSpPr>
        <p:spPr>
          <a:xfrm>
            <a:off x="0" y="4248150"/>
            <a:ext cx="9170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reat Vibes" panose="02000507080000020002" pitchFamily="2" charset="0"/>
              </a:rPr>
              <a:t>Kathy Dawson  &amp;  CJ Albertson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A21980-FDF8-37D4-1592-7C0FE236F4A5}"/>
              </a:ext>
            </a:extLst>
          </p:cNvPr>
          <p:cNvGrpSpPr/>
          <p:nvPr/>
        </p:nvGrpSpPr>
        <p:grpSpPr>
          <a:xfrm>
            <a:off x="-6718" y="47048"/>
            <a:ext cx="9157434" cy="2213758"/>
            <a:chOff x="13433" y="-171450"/>
            <a:chExt cx="9157434" cy="221375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C42A28D-BCC9-AA96-C984-AF5CE6259325}"/>
                </a:ext>
              </a:extLst>
            </p:cNvPr>
            <p:cNvSpPr txBox="1"/>
            <p:nvPr/>
          </p:nvSpPr>
          <p:spPr>
            <a:xfrm>
              <a:off x="26867" y="-171450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8000" dirty="0">
                  <a:ln>
                    <a:solidFill>
                      <a:srgbClr val="FFFF00"/>
                    </a:solidFill>
                  </a:ln>
                  <a:solidFill>
                    <a:srgbClr val="C0D08C"/>
                  </a:solidFill>
                  <a:latin typeface="Footlight MT Light" panose="0204060206030A020304" pitchFamily="18" charset="0"/>
                </a:rPr>
                <a:t>“It Is Well With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6B0A711-CE78-A768-4A8B-7434B60D2CF8}"/>
                </a:ext>
              </a:extLst>
            </p:cNvPr>
            <p:cNvSpPr txBox="1"/>
            <p:nvPr/>
          </p:nvSpPr>
          <p:spPr>
            <a:xfrm>
              <a:off x="13433" y="718869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8000" dirty="0">
                  <a:ln>
                    <a:solidFill>
                      <a:srgbClr val="FFFF00"/>
                    </a:solidFill>
                  </a:ln>
                  <a:solidFill>
                    <a:srgbClr val="C0D08C"/>
                  </a:solidFill>
                  <a:latin typeface="Footlight MT Light" panose="0204060206030A020304" pitchFamily="18" charset="0"/>
                </a:rPr>
                <a:t>My Soul”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57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zoom/>
      </p:transition>
    </mc:Choice>
    <mc:Fallback>
      <p:transition spd="slow">
        <p:zo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52425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BB44A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</a:rPr>
              <a:t>^Gospel </a:t>
            </a:r>
            <a:r>
              <a:rPr lang="en-US" sz="80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BB44A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Book Antiqua" panose="02040602050305030304" pitchFamily="18" charset="0"/>
              </a:rPr>
              <a:t>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671018"/>
            <a:ext cx="777240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atin typeface="Papyrus" panose="03070502060502030205" pitchFamily="66" charset="0"/>
              </a:rPr>
              <a:t>Matthew 14:22-33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2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doors dir="ver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150" y="65187"/>
            <a:ext cx="9020175" cy="4983063"/>
          </a:xfrm>
          <a:prstGeom prst="rect">
            <a:avLst/>
          </a:prstGeom>
          <a:solidFill>
            <a:srgbClr val="C4D395"/>
          </a:solidFill>
          <a:ln w="76200">
            <a:solidFill>
              <a:srgbClr val="74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1000" y="13335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Immediately he made the disciples get into the boat and go before him to the other side, while he dismissed the crowds. 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And after he had dismissed the crowds, he went up on the mountain by himself to pray. </a:t>
            </a:r>
          </a:p>
        </p:txBody>
      </p:sp>
    </p:spTree>
    <p:extLst>
      <p:ext uri="{BB962C8B-B14F-4D97-AF65-F5344CB8AC3E}">
        <p14:creationId xmlns:p14="http://schemas.microsoft.com/office/powerpoint/2010/main" val="1001108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DF4C2-284D-F92B-B85A-A58BD6B15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C629B6-3F5B-5DC0-23A4-9E88F8091987}"/>
              </a:ext>
            </a:extLst>
          </p:cNvPr>
          <p:cNvSpPr/>
          <p:nvPr/>
        </p:nvSpPr>
        <p:spPr>
          <a:xfrm>
            <a:off x="57150" y="65187"/>
            <a:ext cx="9020175" cy="4983063"/>
          </a:xfrm>
          <a:prstGeom prst="rect">
            <a:avLst/>
          </a:prstGeom>
          <a:solidFill>
            <a:srgbClr val="C4D395"/>
          </a:solidFill>
          <a:ln w="76200">
            <a:solidFill>
              <a:srgbClr val="74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BF5000-A08C-BD4C-FE5E-4002DC0E6E84}"/>
              </a:ext>
            </a:extLst>
          </p:cNvPr>
          <p:cNvSpPr txBox="1"/>
          <p:nvPr/>
        </p:nvSpPr>
        <p:spPr>
          <a:xfrm>
            <a:off x="228600" y="133350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When evening came, he was there alone, 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the boat by this time was a long way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land, beaten by the waves, for the wind was against them. </a:t>
            </a:r>
            <a:endParaRPr lang="en-US" sz="4400" baseline="30000" dirty="0">
              <a:solidFill>
                <a:srgbClr val="4F46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And in the 4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watch of the night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came to them, walking on the sea. 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400" dirty="0">
              <a:solidFill>
                <a:srgbClr val="4F46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998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8B7C2-3F21-0F75-5E7A-1DCD9C582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2E415D-0CD8-B9EB-79E4-E798FE89441B}"/>
              </a:ext>
            </a:extLst>
          </p:cNvPr>
          <p:cNvSpPr/>
          <p:nvPr/>
        </p:nvSpPr>
        <p:spPr>
          <a:xfrm>
            <a:off x="57150" y="65187"/>
            <a:ext cx="9020175" cy="4983063"/>
          </a:xfrm>
          <a:prstGeom prst="rect">
            <a:avLst/>
          </a:prstGeom>
          <a:solidFill>
            <a:srgbClr val="C4D395"/>
          </a:solidFill>
          <a:ln w="76200">
            <a:solidFill>
              <a:srgbClr val="74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532FC2-C07D-72EE-564E-A47E1747AD66}"/>
              </a:ext>
            </a:extLst>
          </p:cNvPr>
          <p:cNvSpPr txBox="1"/>
          <p:nvPr/>
        </p:nvSpPr>
        <p:spPr>
          <a:xfrm>
            <a:off x="228600" y="133350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But when the disciples saw him walking on the sea, they were terrified, and said, </a:t>
            </a:r>
            <a:r>
              <a:rPr lang="en-US" sz="4400" i="1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“It is a ghost!” </a:t>
            </a:r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they cried out in fear. 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immediately Jesus spoke to them, saying, </a:t>
            </a:r>
            <a:r>
              <a:rPr lang="en-US" sz="4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“Take heart; it is I. Do not be afraid.”</a:t>
            </a:r>
          </a:p>
        </p:txBody>
      </p:sp>
    </p:spTree>
    <p:extLst>
      <p:ext uri="{BB962C8B-B14F-4D97-AF65-F5344CB8AC3E}">
        <p14:creationId xmlns:p14="http://schemas.microsoft.com/office/powerpoint/2010/main" val="1910302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1B917-795A-5D5B-27B7-C3C8EA07E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A56768-91BD-7F9D-E336-7226670C2322}"/>
              </a:ext>
            </a:extLst>
          </p:cNvPr>
          <p:cNvSpPr/>
          <p:nvPr/>
        </p:nvSpPr>
        <p:spPr>
          <a:xfrm>
            <a:off x="57150" y="65187"/>
            <a:ext cx="9020175" cy="4983063"/>
          </a:xfrm>
          <a:prstGeom prst="rect">
            <a:avLst/>
          </a:prstGeom>
          <a:solidFill>
            <a:srgbClr val="C4D395"/>
          </a:solidFill>
          <a:ln w="76200">
            <a:solidFill>
              <a:srgbClr val="74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CC24A-88F4-5DAF-7458-4006495580EC}"/>
              </a:ext>
            </a:extLst>
          </p:cNvPr>
          <p:cNvSpPr txBox="1"/>
          <p:nvPr/>
        </p:nvSpPr>
        <p:spPr>
          <a:xfrm>
            <a:off x="228600" y="133350"/>
            <a:ext cx="8686800" cy="325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Peter answered him, </a:t>
            </a:r>
            <a:r>
              <a:rPr lang="en-US" sz="4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“Lord, if it is you, command me to come to you on the water.” </a:t>
            </a:r>
            <a:r>
              <a:rPr lang="en-US" sz="4400" i="1" baseline="30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sz="4400" i="1" baseline="30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said, </a:t>
            </a:r>
            <a:r>
              <a:rPr lang="en-US" sz="4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“Come.”</a:t>
            </a:r>
          </a:p>
        </p:txBody>
      </p:sp>
    </p:spTree>
    <p:extLst>
      <p:ext uri="{BB962C8B-B14F-4D97-AF65-F5344CB8AC3E}">
        <p14:creationId xmlns:p14="http://schemas.microsoft.com/office/powerpoint/2010/main" val="3077391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99EC7-265D-EE4D-CDE9-B06BD5D28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C70050-5018-956C-5926-76F75505DAAF}"/>
              </a:ext>
            </a:extLst>
          </p:cNvPr>
          <p:cNvSpPr/>
          <p:nvPr/>
        </p:nvSpPr>
        <p:spPr>
          <a:xfrm>
            <a:off x="57150" y="65187"/>
            <a:ext cx="9020175" cy="4983063"/>
          </a:xfrm>
          <a:prstGeom prst="rect">
            <a:avLst/>
          </a:prstGeom>
          <a:solidFill>
            <a:srgbClr val="C4D395"/>
          </a:solidFill>
          <a:ln w="76200">
            <a:solidFill>
              <a:srgbClr val="74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7ABFAB-FBED-C53D-C0A5-B4D05DF345C8}"/>
              </a:ext>
            </a:extLst>
          </p:cNvPr>
          <p:cNvSpPr txBox="1"/>
          <p:nvPr/>
        </p:nvSpPr>
        <p:spPr>
          <a:xfrm>
            <a:off x="228600" y="133350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Peter got out of the boat and walked on the water and came to Jesus. 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when he saw the wind, he was afraid, and beginning to sink he cried out, </a:t>
            </a:r>
            <a:r>
              <a:rPr lang="en-US" sz="4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“Lord, save me.” </a:t>
            </a:r>
            <a:r>
              <a:rPr lang="en-US" sz="4400" i="1" baseline="30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400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913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981F4-D826-4660-519B-17925117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76D398-9F74-7DE5-1E95-EF0623C1BD78}"/>
              </a:ext>
            </a:extLst>
          </p:cNvPr>
          <p:cNvSpPr/>
          <p:nvPr/>
        </p:nvSpPr>
        <p:spPr>
          <a:xfrm>
            <a:off x="57150" y="65187"/>
            <a:ext cx="9020175" cy="4983063"/>
          </a:xfrm>
          <a:prstGeom prst="rect">
            <a:avLst/>
          </a:prstGeom>
          <a:solidFill>
            <a:srgbClr val="C4D395"/>
          </a:solidFill>
          <a:ln w="76200">
            <a:solidFill>
              <a:srgbClr val="74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0EEFB7-E81E-7137-BE8F-6AB1BE7304F4}"/>
              </a:ext>
            </a:extLst>
          </p:cNvPr>
          <p:cNvSpPr txBox="1"/>
          <p:nvPr/>
        </p:nvSpPr>
        <p:spPr>
          <a:xfrm>
            <a:off x="228600" y="133350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immediately reached out his hand and took hold of him, saying to him, </a:t>
            </a:r>
            <a:r>
              <a:rPr lang="en-US" sz="4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“O you of little faith, why did you doubt?” </a:t>
            </a:r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when they got into the boat, the wind ceased. </a:t>
            </a:r>
            <a:r>
              <a:rPr lang="en-US" sz="4400" baseline="300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4400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those in the boat worshiped him, saying,</a:t>
            </a:r>
          </a:p>
          <a:p>
            <a:pPr algn="ctr"/>
            <a:r>
              <a:rPr lang="en-US" sz="4400" b="1" i="1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“Truly you are the Son of God.”</a:t>
            </a:r>
          </a:p>
        </p:txBody>
      </p:sp>
    </p:spTree>
    <p:extLst>
      <p:ext uri="{BB962C8B-B14F-4D97-AF65-F5344CB8AC3E}">
        <p14:creationId xmlns:p14="http://schemas.microsoft.com/office/powerpoint/2010/main" val="3760784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8B4F5B-B733-32AF-751D-5D14321A7217}"/>
              </a:ext>
            </a:extLst>
          </p:cNvPr>
          <p:cNvSpPr/>
          <p:nvPr/>
        </p:nvSpPr>
        <p:spPr>
          <a:xfrm>
            <a:off x="0" y="2800350"/>
            <a:ext cx="9144000" cy="2343150"/>
          </a:xfrm>
          <a:prstGeom prst="rect">
            <a:avLst/>
          </a:prstGeom>
          <a:solidFill>
            <a:srgbClr val="746787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A819E-3E66-8D85-1D23-E34D95E8903C}"/>
              </a:ext>
            </a:extLst>
          </p:cNvPr>
          <p:cNvSpPr/>
          <p:nvPr/>
        </p:nvSpPr>
        <p:spPr>
          <a:xfrm>
            <a:off x="0" y="0"/>
            <a:ext cx="9144000" cy="280035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95289" y="239986"/>
            <a:ext cx="81534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9BB44A"/>
                </a:solidFill>
                <a:latin typeface="Book Antiqua" panose="02040602050305030304" pitchFamily="18" charset="0"/>
              </a:rPr>
              <a:t>LITURGIST:</a:t>
            </a:r>
          </a:p>
          <a:p>
            <a:pPr algn="ctr">
              <a:spcAft>
                <a:spcPts val="3600"/>
              </a:spcAft>
            </a:pPr>
            <a:r>
              <a:rPr lang="en-US" sz="4800" dirty="0">
                <a:solidFill>
                  <a:srgbClr val="9BB44A"/>
                </a:solidFill>
                <a:latin typeface="Book Antiqua" panose="02040602050305030304" pitchFamily="18" charset="0"/>
              </a:rPr>
              <a:t>This is the word of God for the people of God.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4023C8-A737-0E6D-CFE9-98C1870F76A0}"/>
              </a:ext>
            </a:extLst>
          </p:cNvPr>
          <p:cNvSpPr txBox="1"/>
          <p:nvPr/>
        </p:nvSpPr>
        <p:spPr>
          <a:xfrm>
            <a:off x="761999" y="2872189"/>
            <a:ext cx="81534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Book Antiqua" panose="02040602050305030304" pitchFamily="18" charset="0"/>
              </a:rPr>
              <a:t>PEOPLE:</a:t>
            </a:r>
          </a:p>
          <a:p>
            <a:pPr algn="ctr"/>
            <a:r>
              <a:rPr lang="en-US" sz="54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Book Antiqua" panose="02040602050305030304" pitchFamily="18" charset="0"/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335427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6C5DC9-1296-A77D-EA84-2067506F9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482CE14-3DC3-BA9A-4966-019DCC913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1BA311-D286-52BA-55E3-5FB2D0E94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"/>
            <a:ext cx="9144000" cy="51316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934FA8-EBD5-D27D-34A6-01BD7F946C38}"/>
              </a:ext>
            </a:extLst>
          </p:cNvPr>
          <p:cNvSpPr txBox="1"/>
          <p:nvPr/>
        </p:nvSpPr>
        <p:spPr>
          <a:xfrm>
            <a:off x="609600" y="1657350"/>
            <a:ext cx="5410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God</a:t>
            </a:r>
          </a:p>
          <a:p>
            <a:r>
              <a:rPr lang="en-US" sz="6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Can Handle Your Doubts</a:t>
            </a:r>
          </a:p>
        </p:txBody>
      </p:sp>
    </p:spTree>
    <p:extLst>
      <p:ext uri="{BB962C8B-B14F-4D97-AF65-F5344CB8AC3E}">
        <p14:creationId xmlns:p14="http://schemas.microsoft.com/office/powerpoint/2010/main" val="2710794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81600"/>
          </a:xfrm>
          <a:prstGeom prst="rect">
            <a:avLst/>
          </a:prstGeom>
          <a:solidFill>
            <a:srgbClr val="9BB44A"/>
          </a:solidFill>
          <a:ln w="76200">
            <a:solidFill>
              <a:srgbClr val="746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238570"/>
            <a:ext cx="6220968" cy="41239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133350"/>
            <a:ext cx="8763000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EB"/>
                </a:solidFill>
                <a:latin typeface="AR CENA" panose="02000000000000000000" pitchFamily="2" charset="0"/>
              </a:rPr>
              <a:t>As the music plays, </a:t>
            </a:r>
            <a:r>
              <a:rPr lang="en-US" sz="5400" dirty="0">
                <a:solidFill>
                  <a:srgbClr val="FFFFEB"/>
                </a:solidFill>
                <a:latin typeface="AR CENA" panose="02000000000000000000" pitchFamily="2" charset="0"/>
              </a:rPr>
              <a:t>TITHES &amp; GIFTS</a:t>
            </a:r>
            <a:endParaRPr lang="en-US" sz="4800" dirty="0">
              <a:solidFill>
                <a:srgbClr val="FFFFEB"/>
              </a:solidFill>
              <a:latin typeface="AR CENA" panose="02000000000000000000" pitchFamily="2" charset="0"/>
            </a:endParaRPr>
          </a:p>
          <a:p>
            <a:r>
              <a:rPr lang="en-US" sz="4800" dirty="0">
                <a:solidFill>
                  <a:srgbClr val="FFFFEB"/>
                </a:solidFill>
                <a:latin typeface="AR CENA" panose="02000000000000000000" pitchFamily="2" charset="0"/>
              </a:rPr>
              <a:t>     may be placed in the offering plates    </a:t>
            </a:r>
          </a:p>
          <a:p>
            <a:r>
              <a:rPr lang="en-US" sz="4800" dirty="0">
                <a:solidFill>
                  <a:srgbClr val="FFFFEB"/>
                </a:solidFill>
                <a:latin typeface="AR CENA" panose="02000000000000000000" pitchFamily="2" charset="0"/>
              </a:rPr>
              <a:t>          located at the front or the rear </a:t>
            </a:r>
          </a:p>
          <a:p>
            <a:r>
              <a:rPr lang="en-US" sz="4800" dirty="0">
                <a:solidFill>
                  <a:srgbClr val="FFFFEB"/>
                </a:solidFill>
                <a:latin typeface="AR CENA" panose="02000000000000000000" pitchFamily="2" charset="0"/>
              </a:rPr>
              <a:t>             of the sanctuary.   </a:t>
            </a:r>
            <a:endParaRPr lang="en-US" sz="2800" dirty="0">
              <a:solidFill>
                <a:srgbClr val="FFFFEB"/>
              </a:solidFill>
              <a:latin typeface="AR CENA" panose="02000000000000000000" pitchFamily="2" charset="0"/>
            </a:endParaRPr>
          </a:p>
          <a:p>
            <a:pPr>
              <a:spcBef>
                <a:spcPts val="3000"/>
              </a:spcBef>
            </a:pPr>
            <a:r>
              <a:rPr lang="en-US" sz="4800" dirty="0">
                <a:solidFill>
                  <a:srgbClr val="FFFFEB"/>
                </a:solidFill>
                <a:latin typeface="AR CENA" panose="02000000000000000000" pitchFamily="2" charset="0"/>
              </a:rPr>
              <a:t>                                      Thank you!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543349"/>
            <a:ext cx="800212" cy="543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48506" y="4543348"/>
            <a:ext cx="800212" cy="543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836" y="4543347"/>
            <a:ext cx="800212" cy="5430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1697" y="4543349"/>
            <a:ext cx="913952" cy="543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2" y="4514767"/>
            <a:ext cx="504896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1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ffice Manager\Desktop\grass_22325ac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1"/>
            <a:ext cx="96774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1200150"/>
            <a:ext cx="7772400" cy="20159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25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illyBelle" pitchFamily="2" charset="-128"/>
                <a:ea typeface="LillyBelle" pitchFamily="2" charset="-128"/>
                <a:cs typeface="LillyBelle" pitchFamily="2" charset="-128"/>
              </a:rPr>
              <a:t>Offertory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7A3F7D-793F-9E55-5BAE-BDC7A1C43DBE}"/>
              </a:ext>
            </a:extLst>
          </p:cNvPr>
          <p:cNvSpPr txBox="1"/>
          <p:nvPr/>
        </p:nvSpPr>
        <p:spPr>
          <a:xfrm>
            <a:off x="609600" y="340995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rgbClr val="92D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rleton" panose="020B7200000000000000" pitchFamily="34" charset="0"/>
              </a:rPr>
              <a:t>“We Are The Church”</a:t>
            </a:r>
          </a:p>
        </p:txBody>
      </p:sp>
    </p:spTree>
    <p:extLst>
      <p:ext uri="{BB962C8B-B14F-4D97-AF65-F5344CB8AC3E}">
        <p14:creationId xmlns:p14="http://schemas.microsoft.com/office/powerpoint/2010/main" val="51023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grpSp>
        <p:nvGrpSpPr>
          <p:cNvPr id="4" name="Group 3"/>
          <p:cNvGrpSpPr/>
          <p:nvPr/>
        </p:nvGrpSpPr>
        <p:grpSpPr>
          <a:xfrm>
            <a:off x="2005012" y="658610"/>
            <a:ext cx="6781800" cy="4503940"/>
            <a:chOff x="2371725" y="675516"/>
            <a:chExt cx="6781800" cy="4503940"/>
          </a:xfrm>
        </p:grpSpPr>
        <p:sp>
          <p:nvSpPr>
            <p:cNvPr id="16" name="TextBox 15"/>
            <p:cNvSpPr txBox="1"/>
            <p:nvPr/>
          </p:nvSpPr>
          <p:spPr>
            <a:xfrm>
              <a:off x="2371725" y="2532578"/>
              <a:ext cx="67818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r"/>
              <a:r>
                <a:rPr lang="en-US" sz="16600" dirty="0">
                  <a:ln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rgbClr val="FFFFEB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Gloucester MT Extra Condensed" panose="02030808020601010101" pitchFamily="18" charset="0"/>
                </a:rPr>
                <a:t>Doxology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62600" y="675516"/>
              <a:ext cx="35052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r"/>
              <a:r>
                <a:rPr lang="en-US" sz="16600" dirty="0">
                  <a:ln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rgbClr val="FFFFEB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Gloucester MT Extra Condensed" panose="02030808020601010101" pitchFamily="18" charset="0"/>
                </a:rPr>
                <a:t>the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67312" y="-108647"/>
            <a:ext cx="3976688" cy="923330"/>
            <a:chOff x="0" y="-9525"/>
            <a:chExt cx="3976688" cy="923330"/>
          </a:xfrm>
        </p:grpSpPr>
        <p:sp>
          <p:nvSpPr>
            <p:cNvPr id="23" name="TextBox 22"/>
            <p:cNvSpPr txBox="1"/>
            <p:nvPr/>
          </p:nvSpPr>
          <p:spPr>
            <a:xfrm>
              <a:off x="0" y="-9525"/>
              <a:ext cx="39766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  <a:latin typeface="Lowvetica" pitchFamily="2" charset="0"/>
                </a:rPr>
                <a:t>   Please Stand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V="1">
              <a:off x="228600" y="309265"/>
              <a:ext cx="0" cy="590222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1905000" y="518323"/>
            <a:ext cx="466725" cy="4339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00062" y="1123950"/>
            <a:ext cx="3276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08647"/>
            <a:ext cx="4343400" cy="552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0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351"/>
            <a:ext cx="8839200" cy="48768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09575" y="20955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Praise God, </a:t>
            </a:r>
          </a:p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from whom </a:t>
            </a:r>
          </a:p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 blessings flow;</a:t>
            </a:r>
          </a:p>
        </p:txBody>
      </p:sp>
    </p:spTree>
    <p:extLst>
      <p:ext uri="{BB962C8B-B14F-4D97-AF65-F5344CB8AC3E}">
        <p14:creationId xmlns:p14="http://schemas.microsoft.com/office/powerpoint/2010/main" val="1349109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351"/>
            <a:ext cx="8839200" cy="48768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00050" y="20955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Praise God, </a:t>
            </a:r>
          </a:p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 creatures here below.</a:t>
            </a:r>
          </a:p>
        </p:txBody>
      </p:sp>
    </p:spTree>
    <p:extLst>
      <p:ext uri="{BB962C8B-B14F-4D97-AF65-F5344CB8AC3E}">
        <p14:creationId xmlns:p14="http://schemas.microsoft.com/office/powerpoint/2010/main" val="42857938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351"/>
            <a:ext cx="8839200" cy="48768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71474" y="209550"/>
            <a:ext cx="8382000" cy="45166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115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Alleluia!</a:t>
            </a:r>
          </a:p>
          <a:p>
            <a:pPr algn="ctr"/>
            <a:r>
              <a:rPr lang="en-US" sz="115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Alleluia!</a:t>
            </a:r>
          </a:p>
        </p:txBody>
      </p:sp>
    </p:spTree>
    <p:extLst>
      <p:ext uri="{BB962C8B-B14F-4D97-AF65-F5344CB8AC3E}">
        <p14:creationId xmlns:p14="http://schemas.microsoft.com/office/powerpoint/2010/main" val="674409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351"/>
            <a:ext cx="8839200" cy="48768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81000" y="309591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Praise God,</a:t>
            </a:r>
          </a:p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the source of</a:t>
            </a:r>
          </a:p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 our gifts!</a:t>
            </a:r>
          </a:p>
        </p:txBody>
      </p:sp>
    </p:spTree>
    <p:extLst>
      <p:ext uri="{BB962C8B-B14F-4D97-AF65-F5344CB8AC3E}">
        <p14:creationId xmlns:p14="http://schemas.microsoft.com/office/powerpoint/2010/main" val="1131870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351"/>
            <a:ext cx="8839200" cy="48768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8575" y="36195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Praise Jesus Christ</a:t>
            </a:r>
          </a:p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whose power</a:t>
            </a:r>
          </a:p>
          <a:p>
            <a:pPr algn="ctr"/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uplifts!</a:t>
            </a:r>
          </a:p>
        </p:txBody>
      </p:sp>
    </p:spTree>
    <p:extLst>
      <p:ext uri="{BB962C8B-B14F-4D97-AF65-F5344CB8AC3E}">
        <p14:creationId xmlns:p14="http://schemas.microsoft.com/office/powerpoint/2010/main" val="9059958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351"/>
            <a:ext cx="8839200" cy="48768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3400" y="-17145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200000"/>
              </a:lnSpc>
            </a:pPr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Praise the Spirit,</a:t>
            </a:r>
          </a:p>
          <a:p>
            <a:pPr algn="ctr">
              <a:spcAft>
                <a:spcPts val="4200"/>
              </a:spcAft>
            </a:pPr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Holy Spirit!</a:t>
            </a:r>
          </a:p>
        </p:txBody>
      </p:sp>
    </p:spTree>
    <p:extLst>
      <p:ext uri="{BB962C8B-B14F-4D97-AF65-F5344CB8AC3E}">
        <p14:creationId xmlns:p14="http://schemas.microsoft.com/office/powerpoint/2010/main" val="4157425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351"/>
            <a:ext cx="8839200" cy="487680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" y="2912088"/>
            <a:ext cx="83820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n-US" sz="138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Alleluia!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5F367-F26E-EEB5-2F27-BAE0D3D0ED6B}"/>
              </a:ext>
            </a:extLst>
          </p:cNvPr>
          <p:cNvSpPr txBox="1"/>
          <p:nvPr/>
        </p:nvSpPr>
        <p:spPr>
          <a:xfrm>
            <a:off x="304800" y="133349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spcAft>
                <a:spcPts val="4200"/>
              </a:spcAft>
            </a:pPr>
            <a:r>
              <a:rPr lang="en-US" sz="96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Alleluia!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27DF8-8DAD-8848-76C7-DBA8A801D2F6}"/>
              </a:ext>
            </a:extLst>
          </p:cNvPr>
          <p:cNvSpPr txBox="1"/>
          <p:nvPr/>
        </p:nvSpPr>
        <p:spPr>
          <a:xfrm>
            <a:off x="2050143" y="1494532"/>
            <a:ext cx="4572000" cy="186204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spcAft>
                <a:spcPts val="4200"/>
              </a:spcAft>
            </a:pPr>
            <a:r>
              <a:rPr lang="en-US" sz="11500" b="1" dirty="0">
                <a:ln>
                  <a:solidFill>
                    <a:srgbClr val="9BB44A"/>
                  </a:solidFill>
                </a:ln>
                <a:solidFill>
                  <a:srgbClr val="746787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loucester MT Extra Condensed" panose="02030808020601010101" pitchFamily="18" charset="0"/>
              </a:rPr>
              <a:t>Alleluia!</a:t>
            </a:r>
          </a:p>
        </p:txBody>
      </p:sp>
    </p:spTree>
    <p:extLst>
      <p:ext uri="{BB962C8B-B14F-4D97-AF65-F5344CB8AC3E}">
        <p14:creationId xmlns:p14="http://schemas.microsoft.com/office/powerpoint/2010/main" val="340140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BC8C3-CD21-4E87-5BDF-BBA8E39B0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53B4E83-987A-6038-5F98-1AD214EAE0B8}"/>
              </a:ext>
            </a:extLst>
          </p:cNvPr>
          <p:cNvGrpSpPr/>
          <p:nvPr/>
        </p:nvGrpSpPr>
        <p:grpSpPr>
          <a:xfrm>
            <a:off x="1404937" y="18177"/>
            <a:ext cx="6804577" cy="4862869"/>
            <a:chOff x="2209800" y="10776"/>
            <a:chExt cx="6804577" cy="486286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4338F9-5A35-BA0A-CC1E-8726A6F87A7C}"/>
                </a:ext>
              </a:extLst>
            </p:cNvPr>
            <p:cNvSpPr txBox="1"/>
            <p:nvPr/>
          </p:nvSpPr>
          <p:spPr>
            <a:xfrm>
              <a:off x="2209800" y="1672769"/>
              <a:ext cx="6791325" cy="32008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r">
                <a:spcAft>
                  <a:spcPts val="1200"/>
                </a:spcAft>
              </a:pPr>
              <a:r>
                <a:rPr lang="en-US" sz="9600" b="1" dirty="0">
                  <a:ln>
                    <a:solidFill>
                      <a:srgbClr val="6C6F87"/>
                    </a:solidFill>
                  </a:ln>
                  <a:solidFill>
                    <a:srgbClr val="746787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</a:rPr>
                <a:t>JOYS</a:t>
              </a:r>
            </a:p>
            <a:p>
              <a:pPr algn="r"/>
              <a:r>
                <a:rPr lang="en-US" sz="9600" b="1" dirty="0">
                  <a:ln>
                    <a:solidFill>
                      <a:schemeClr val="bg1"/>
                    </a:solidFill>
                  </a:ln>
                  <a:solidFill>
                    <a:srgbClr val="3A0074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</a:rPr>
                <a:t>&amp; CONCERNS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6643206-69D0-A60C-739F-87631E9ACB6C}"/>
                </a:ext>
              </a:extLst>
            </p:cNvPr>
            <p:cNvSpPr txBox="1"/>
            <p:nvPr/>
          </p:nvSpPr>
          <p:spPr>
            <a:xfrm>
              <a:off x="2223052" y="10776"/>
              <a:ext cx="679132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r"/>
              <a:r>
                <a:rPr lang="en-US" sz="9600" b="1" dirty="0">
                  <a:solidFill>
                    <a:srgbClr val="ABA2B8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</a:rPr>
                <a:t>SHARING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DB4B55C-AEF2-4E21-C854-50EE8CFB86EB}"/>
              </a:ext>
            </a:extLst>
          </p:cNvPr>
          <p:cNvGrpSpPr/>
          <p:nvPr/>
        </p:nvGrpSpPr>
        <p:grpSpPr>
          <a:xfrm>
            <a:off x="-390525" y="-2609850"/>
            <a:ext cx="4442377" cy="8658225"/>
            <a:chOff x="-390525" y="-2609850"/>
            <a:chExt cx="4442377" cy="865822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0E901FD-86E9-578C-3517-D0D13DCECF87}"/>
                </a:ext>
              </a:extLst>
            </p:cNvPr>
            <p:cNvGrpSpPr/>
            <p:nvPr/>
          </p:nvGrpSpPr>
          <p:grpSpPr>
            <a:xfrm>
              <a:off x="0" y="-2609850"/>
              <a:ext cx="4051852" cy="5347698"/>
              <a:chOff x="0" y="-2609850"/>
              <a:chExt cx="4051852" cy="534769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3D54C7C-3026-54E7-F307-7A71C3611DE0}"/>
                  </a:ext>
                </a:extLst>
              </p:cNvPr>
              <p:cNvGrpSpPr/>
              <p:nvPr/>
            </p:nvGrpSpPr>
            <p:grpSpPr>
              <a:xfrm>
                <a:off x="0" y="-2609850"/>
                <a:ext cx="4051852" cy="5334000"/>
                <a:chOff x="0" y="-95250"/>
                <a:chExt cx="4051852" cy="5334000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00FCF5A1-8828-8A6B-CEB1-6B1CA2479C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6849"/>
                  <a:ext cx="3886200" cy="5143500"/>
                </a:xfrm>
                <a:prstGeom prst="rect">
                  <a:avLst/>
                </a:prstGeom>
              </p:spPr>
            </p:pic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1941CEF-76BF-610F-C8C7-3E4E184A7675}"/>
                    </a:ext>
                  </a:extLst>
                </p:cNvPr>
                <p:cNvSpPr/>
                <p:nvPr/>
              </p:nvSpPr>
              <p:spPr>
                <a:xfrm>
                  <a:off x="2057400" y="217259"/>
                  <a:ext cx="1676400" cy="2583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DA63192-7517-AF5D-E70A-04722D2E900F}"/>
                    </a:ext>
                  </a:extLst>
                </p:cNvPr>
                <p:cNvSpPr/>
                <p:nvPr/>
              </p:nvSpPr>
              <p:spPr>
                <a:xfrm>
                  <a:off x="3733800" y="-95250"/>
                  <a:ext cx="318052" cy="5334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D026740-2244-85D2-96E1-471A7B99534C}"/>
                  </a:ext>
                </a:extLst>
              </p:cNvPr>
              <p:cNvSpPr/>
              <p:nvPr/>
            </p:nvSpPr>
            <p:spPr>
              <a:xfrm>
                <a:off x="0" y="2601408"/>
                <a:ext cx="3892826" cy="1364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97E3827-F866-C31F-5BA3-A3BEF43C64F7}"/>
                </a:ext>
              </a:extLst>
            </p:cNvPr>
            <p:cNvGrpSpPr/>
            <p:nvPr/>
          </p:nvGrpSpPr>
          <p:grpSpPr>
            <a:xfrm>
              <a:off x="-390525" y="2198400"/>
              <a:ext cx="2809875" cy="3849975"/>
              <a:chOff x="-390525" y="2198400"/>
              <a:chExt cx="2809875" cy="3849975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A62BE129-EF79-D553-D0BC-9A7EAA012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90525" y="2419350"/>
                <a:ext cx="2809875" cy="3629025"/>
              </a:xfrm>
              <a:prstGeom prst="rect">
                <a:avLst/>
              </a:prstGeom>
              <a:effectLst>
                <a:softEdge rad="127000"/>
              </a:effectLst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D2986094-37F9-D0D2-9E5C-8B151B9F9B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224816">
                <a:off x="8601" y="1867831"/>
                <a:ext cx="746699" cy="1407838"/>
              </a:xfrm>
              <a:prstGeom prst="rect">
                <a:avLst/>
              </a:prstGeom>
              <a:effectLst>
                <a:softEdge rad="127000"/>
              </a:effectLst>
            </p:spPr>
          </p:pic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F44C49E-A466-061C-2B66-BBCEC33D6AC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3D90D4-282B-A7C8-33B8-56854028F5F0}"/>
              </a:ext>
            </a:extLst>
          </p:cNvPr>
          <p:cNvSpPr txBox="1"/>
          <p:nvPr/>
        </p:nvSpPr>
        <p:spPr>
          <a:xfrm>
            <a:off x="-914400" y="311062"/>
            <a:ext cx="9067797" cy="47089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n-US" sz="15000" b="1" dirty="0">
                <a:solidFill>
                  <a:srgbClr val="74678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doni MT Poster Compressed" panose="02070706080601050204" pitchFamily="18" charset="0"/>
                <a:ea typeface="LillyBelle" pitchFamily="2" charset="-128"/>
                <a:cs typeface="LillyBelle" pitchFamily="2" charset="-128"/>
              </a:rPr>
              <a:t>Pastoral</a:t>
            </a:r>
          </a:p>
          <a:p>
            <a:pPr algn="r"/>
            <a:r>
              <a:rPr lang="en-US" sz="15000" b="1" dirty="0">
                <a:solidFill>
                  <a:srgbClr val="74678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doni MT Poster Compressed" panose="02070706080601050204" pitchFamily="18" charset="0"/>
                <a:ea typeface="LillyBelle" pitchFamily="2" charset="-128"/>
                <a:cs typeface="LillyBelle" pitchFamily="2" charset="-128"/>
              </a:rPr>
              <a:t>Prayer</a:t>
            </a:r>
            <a:endParaRPr lang="en-US" sz="15000" b="1" dirty="0">
              <a:solidFill>
                <a:srgbClr val="746787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18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gradFill flip="none" rotWithShape="1">
              <a:gsLst>
                <a:gs pos="0">
                  <a:srgbClr val="DFDFF1">
                    <a:shade val="30000"/>
                    <a:satMod val="115000"/>
                  </a:srgbClr>
                </a:gs>
                <a:gs pos="50000">
                  <a:srgbClr val="DFDFF1">
                    <a:shade val="67500"/>
                    <a:satMod val="115000"/>
                  </a:srgbClr>
                </a:gs>
                <a:gs pos="100000">
                  <a:srgbClr val="DFDFF1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57150"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28600" y="209550"/>
              <a:ext cx="8610600" cy="472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52400" y="1047750"/>
            <a:ext cx="8839200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Father,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art in heaven,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hallowed be thy name.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525" y="-400050"/>
            <a:ext cx="4876800" cy="172354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800" b="1" dirty="0">
                <a:ln w="12700">
                  <a:solidFill>
                    <a:srgbClr val="3A0074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owvetica" pitchFamily="2" charset="0"/>
              </a:rPr>
              <a:t>in unison:</a:t>
            </a:r>
          </a:p>
          <a:p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708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gradFill flip="none" rotWithShape="1">
              <a:gsLst>
                <a:gs pos="0">
                  <a:srgbClr val="DFDFF1">
                    <a:shade val="30000"/>
                    <a:satMod val="115000"/>
                  </a:srgbClr>
                </a:gs>
                <a:gs pos="50000">
                  <a:srgbClr val="DFDFF1">
                    <a:shade val="67500"/>
                    <a:satMod val="115000"/>
                  </a:srgbClr>
                </a:gs>
                <a:gs pos="100000">
                  <a:srgbClr val="DFDFF1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57150"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8600" y="209550"/>
              <a:ext cx="8610600" cy="472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52400" y="309592"/>
            <a:ext cx="88392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Thy kingdom come,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thy will be done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earth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it is in heaven.</a:t>
            </a:r>
            <a:endParaRPr lang="en-US" sz="7200" i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863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gradFill flip="none" rotWithShape="1">
              <a:gsLst>
                <a:gs pos="0">
                  <a:srgbClr val="DFDFF1">
                    <a:shade val="30000"/>
                    <a:satMod val="115000"/>
                  </a:srgbClr>
                </a:gs>
                <a:gs pos="50000">
                  <a:srgbClr val="DFDFF1">
                    <a:shade val="67500"/>
                    <a:satMod val="115000"/>
                  </a:srgbClr>
                </a:gs>
                <a:gs pos="100000">
                  <a:srgbClr val="DFDFF1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57150"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8600" y="209550"/>
              <a:ext cx="8610600" cy="472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52400" y="1417588"/>
            <a:ext cx="8839200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 us this day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daily bread</a:t>
            </a:r>
          </a:p>
        </p:txBody>
      </p:sp>
    </p:spTree>
    <p:extLst>
      <p:ext uri="{BB962C8B-B14F-4D97-AF65-F5344CB8AC3E}">
        <p14:creationId xmlns:p14="http://schemas.microsoft.com/office/powerpoint/2010/main" val="22865265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gradFill flip="none" rotWithShape="1">
              <a:gsLst>
                <a:gs pos="0">
                  <a:srgbClr val="DFDFF1">
                    <a:shade val="30000"/>
                    <a:satMod val="115000"/>
                  </a:srgbClr>
                </a:gs>
                <a:gs pos="50000">
                  <a:srgbClr val="DFDFF1">
                    <a:shade val="67500"/>
                    <a:satMod val="115000"/>
                  </a:srgbClr>
                </a:gs>
                <a:gs pos="100000">
                  <a:srgbClr val="DFDFF1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57150"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8600" y="209550"/>
              <a:ext cx="8610600" cy="472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28600" y="361950"/>
            <a:ext cx="88392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forgive us our trespasses, </a:t>
            </a:r>
          </a:p>
          <a:p>
            <a:pPr algn="ctr"/>
            <a:r>
              <a:rPr lang="en-US" sz="66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we forgive those who trespass against us.</a:t>
            </a:r>
          </a:p>
        </p:txBody>
      </p:sp>
    </p:spTree>
    <p:extLst>
      <p:ext uri="{BB962C8B-B14F-4D97-AF65-F5344CB8AC3E}">
        <p14:creationId xmlns:p14="http://schemas.microsoft.com/office/powerpoint/2010/main" val="22923883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gradFill flip="none" rotWithShape="1">
              <a:gsLst>
                <a:gs pos="0">
                  <a:srgbClr val="DFDFF1">
                    <a:shade val="30000"/>
                    <a:satMod val="115000"/>
                  </a:srgbClr>
                </a:gs>
                <a:gs pos="50000">
                  <a:srgbClr val="DFDFF1">
                    <a:shade val="67500"/>
                    <a:satMod val="115000"/>
                  </a:srgbClr>
                </a:gs>
                <a:gs pos="100000">
                  <a:srgbClr val="DFDFF1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57150"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8600" y="209550"/>
              <a:ext cx="8610600" cy="472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14300" y="309592"/>
            <a:ext cx="88392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lead us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into temptation,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deliver us </a:t>
            </a:r>
          </a:p>
          <a:p>
            <a:pPr algn="ctr"/>
            <a:r>
              <a:rPr lang="en-US" sz="7200" b="1" i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evil.</a:t>
            </a:r>
          </a:p>
        </p:txBody>
      </p:sp>
    </p:spTree>
    <p:extLst>
      <p:ext uri="{BB962C8B-B14F-4D97-AF65-F5344CB8AC3E}">
        <p14:creationId xmlns:p14="http://schemas.microsoft.com/office/powerpoint/2010/main" val="29531654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gradFill flip="none" rotWithShape="1">
              <a:gsLst>
                <a:gs pos="0">
                  <a:srgbClr val="DFDFF1">
                    <a:shade val="30000"/>
                    <a:satMod val="115000"/>
                  </a:srgbClr>
                </a:gs>
                <a:gs pos="50000">
                  <a:srgbClr val="DFDFF1">
                    <a:shade val="67500"/>
                    <a:satMod val="115000"/>
                  </a:srgbClr>
                </a:gs>
                <a:gs pos="100000">
                  <a:srgbClr val="DFDFF1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57150"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8600" y="209550"/>
              <a:ext cx="8610600" cy="472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26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6675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thine is the </a:t>
            </a:r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kingdom,</a:t>
            </a:r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power, </a:t>
            </a:r>
          </a:p>
          <a:p>
            <a:pPr algn="ctr"/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glory</a:t>
            </a:r>
            <a:r>
              <a:rPr lang="en-US" sz="6400" b="1" i="1" dirty="0">
                <a:ln>
                  <a:solidFill>
                    <a:srgbClr val="3C1A56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forever.</a:t>
            </a:r>
            <a:r>
              <a:rPr lang="en-US" sz="6600" b="1" i="1" dirty="0">
                <a:ln>
                  <a:solidFill>
                    <a:srgbClr val="3C1A56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200" b="1" i="1" dirty="0">
                <a:ln>
                  <a:solidFill>
                    <a:srgbClr val="3C1A56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Amen.</a:t>
            </a:r>
            <a:endParaRPr lang="en-US" sz="6600" b="1" i="1" dirty="0">
              <a:ln>
                <a:solidFill>
                  <a:srgbClr val="3C1A56"/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7284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ffice Manager\Desktop\CJs FILE CABINET\CJ CLIP ART\SEASON-Spring\LENT - SPRING BACKGROUNDS\grass_22325ac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" y="-438150"/>
            <a:ext cx="99822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43815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HYMN #2160 (</a:t>
            </a:r>
            <a:r>
              <a:rPr lang="en-US" sz="5400" dirty="0" err="1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tfws</a:t>
            </a:r>
            <a:r>
              <a:rPr lang="en-US" sz="54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532558"/>
            <a:ext cx="8458200" cy="33855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7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 panose="02000505000000020004" pitchFamily="2" charset="0"/>
              </a:rPr>
              <a:t>“Into My Heart</a:t>
            </a:r>
          </a:p>
        </p:txBody>
      </p:sp>
    </p:spTree>
    <p:extLst>
      <p:ext uri="{BB962C8B-B14F-4D97-AF65-F5344CB8AC3E}">
        <p14:creationId xmlns:p14="http://schemas.microsoft.com/office/powerpoint/2010/main" val="303606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6200" y="13619"/>
            <a:ext cx="906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46787"/>
                </a:solidFill>
              </a:rPr>
              <a:t>Verse 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200150"/>
            <a:ext cx="88392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800" dirty="0"/>
              <a:t>Into my heart, into my heart,</a:t>
            </a:r>
          </a:p>
          <a:p>
            <a:pPr algn="ctr">
              <a:spcAft>
                <a:spcPts val="1200"/>
              </a:spcAft>
            </a:pPr>
            <a:r>
              <a:rPr lang="en-US" sz="4800" dirty="0"/>
              <a:t>come into my heart, Lord Jesus;</a:t>
            </a:r>
          </a:p>
          <a:p>
            <a:pPr algn="ctr">
              <a:spcAft>
                <a:spcPts val="1200"/>
              </a:spcAft>
            </a:pPr>
            <a:r>
              <a:rPr lang="en-US" sz="4800" dirty="0"/>
              <a:t>Come in today, come in to stay;</a:t>
            </a:r>
          </a:p>
          <a:p>
            <a:pPr algn="ctr">
              <a:spcAft>
                <a:spcPts val="1200"/>
              </a:spcAft>
            </a:pPr>
            <a:r>
              <a:rPr lang="en-US" sz="4800" dirty="0"/>
              <a:t>Come into my heart, Lord Jesus!</a:t>
            </a:r>
          </a:p>
        </p:txBody>
      </p:sp>
    </p:spTree>
    <p:extLst>
      <p:ext uri="{BB962C8B-B14F-4D97-AF65-F5344CB8AC3E}">
        <p14:creationId xmlns:p14="http://schemas.microsoft.com/office/powerpoint/2010/main" val="14781010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3FB5A-6F1B-6551-664A-86C688B68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5120C4-274D-6BEC-8A80-98DC45226BE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ECF8"/>
          </a:solidFill>
          <a:ln w="76200">
            <a:solidFill>
              <a:srgbClr val="9BB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FAB561-81BF-EE47-20F2-2767D6C1173B}"/>
              </a:ext>
            </a:extLst>
          </p:cNvPr>
          <p:cNvSpPr txBox="1"/>
          <p:nvPr/>
        </p:nvSpPr>
        <p:spPr>
          <a:xfrm>
            <a:off x="76200" y="13619"/>
            <a:ext cx="906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46787"/>
                </a:solidFill>
              </a:rPr>
              <a:t>Verse 2: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7BBB6F-E1AC-2F3E-9A98-96E720687201}"/>
              </a:ext>
            </a:extLst>
          </p:cNvPr>
          <p:cNvSpPr txBox="1"/>
          <p:nvPr/>
        </p:nvSpPr>
        <p:spPr>
          <a:xfrm>
            <a:off x="0" y="1200150"/>
            <a:ext cx="9144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800" dirty="0"/>
              <a:t>Out of my heart, out of my heart,</a:t>
            </a:r>
          </a:p>
          <a:p>
            <a:pPr algn="ctr">
              <a:spcAft>
                <a:spcPts val="1200"/>
              </a:spcAft>
            </a:pPr>
            <a:r>
              <a:rPr lang="en-US" sz="4800" dirty="0"/>
              <a:t>shine out of my heart, Lord Jesus;</a:t>
            </a:r>
          </a:p>
          <a:p>
            <a:pPr algn="ctr">
              <a:spcAft>
                <a:spcPts val="1200"/>
              </a:spcAft>
            </a:pPr>
            <a:r>
              <a:rPr lang="en-US" sz="4800" dirty="0"/>
              <a:t>Shine out today, shine out </a:t>
            </a:r>
            <a:r>
              <a:rPr lang="en-US" sz="4800" dirty="0" err="1"/>
              <a:t>alway</a:t>
            </a:r>
            <a:r>
              <a:rPr lang="en-US" sz="4800" dirty="0"/>
              <a:t>;</a:t>
            </a:r>
          </a:p>
          <a:p>
            <a:pPr algn="ctr">
              <a:spcAft>
                <a:spcPts val="1200"/>
              </a:spcAft>
            </a:pPr>
            <a:r>
              <a:rPr lang="en-US" sz="4800" dirty="0"/>
              <a:t>Shine out of my heart, Lord Jesus.</a:t>
            </a:r>
          </a:p>
        </p:txBody>
      </p:sp>
    </p:spTree>
    <p:extLst>
      <p:ext uri="{BB962C8B-B14F-4D97-AF65-F5344CB8AC3E}">
        <p14:creationId xmlns:p14="http://schemas.microsoft.com/office/powerpoint/2010/main" val="34159575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ffice Manager\Desktop\CJs FILE CABINET\CJ CLIP ART\SEASON-Spring\LENT - SPRING BACKGROUNDS\grass_22325ac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00050"/>
            <a:ext cx="99822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CE793BC-B15B-1CAF-AEEA-13B9F786918D}"/>
              </a:ext>
            </a:extLst>
          </p:cNvPr>
          <p:cNvGrpSpPr/>
          <p:nvPr/>
        </p:nvGrpSpPr>
        <p:grpSpPr>
          <a:xfrm>
            <a:off x="342609" y="133350"/>
            <a:ext cx="8382582" cy="4447877"/>
            <a:chOff x="342318" y="-67449"/>
            <a:chExt cx="8382582" cy="4447877"/>
          </a:xfrm>
        </p:grpSpPr>
        <p:sp>
          <p:nvSpPr>
            <p:cNvPr id="2" name="TextBox 1"/>
            <p:cNvSpPr txBox="1"/>
            <p:nvPr/>
          </p:nvSpPr>
          <p:spPr>
            <a:xfrm>
              <a:off x="342900" y="-67449"/>
              <a:ext cx="83820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16600" dirty="0">
                  <a:solidFill>
                    <a:srgbClr val="FFFFEB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Gabriola" panose="04040605051002020D02" pitchFamily="82" charset="0"/>
                </a:rPr>
                <a:t>Blessing &amp;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9833BBF-3BEB-B4B5-46D9-52B37D2D6E8D}"/>
                </a:ext>
              </a:extLst>
            </p:cNvPr>
            <p:cNvSpPr txBox="1"/>
            <p:nvPr/>
          </p:nvSpPr>
          <p:spPr>
            <a:xfrm>
              <a:off x="342318" y="1733550"/>
              <a:ext cx="83820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16600" dirty="0">
                  <a:solidFill>
                    <a:srgbClr val="FFFFEB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Gabriola" panose="04040605051002020D02" pitchFamily="82" charset="0"/>
                </a:rPr>
                <a:t>Dismissal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62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F2687-BDE0-8BB4-234B-44BCA3203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ffice Manager\Desktop\CJs FILE CABINET\CJ CLIP ART\SEASON-Spring\LENT - SPRING BACKGROUNDS\grass_22325bc.jpg">
            <a:extLst>
              <a:ext uri="{FF2B5EF4-FFF2-40B4-BE49-F238E27FC236}">
                <a16:creationId xmlns:a16="http://schemas.microsoft.com/office/drawing/2014/main" id="{1056495B-8AEF-FCA5-3662-60ADF6CA1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391CC6-118D-C37A-5455-1A0EC55EEAB6}"/>
              </a:ext>
            </a:extLst>
          </p:cNvPr>
          <p:cNvSpPr/>
          <p:nvPr/>
        </p:nvSpPr>
        <p:spPr>
          <a:xfrm>
            <a:off x="609600" y="323850"/>
            <a:ext cx="8077200" cy="4533900"/>
          </a:xfrm>
          <a:prstGeom prst="rect">
            <a:avLst/>
          </a:prstGeom>
          <a:solidFill>
            <a:srgbClr val="E5EC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C1AE60-8EFF-2F79-3CF1-5BAF1898FF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1950"/>
            <a:ext cx="8077200" cy="44577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96F9D5-7881-97BA-D16B-FCA32EA542A5}"/>
              </a:ext>
            </a:extLst>
          </p:cNvPr>
          <p:cNvSpPr txBox="1"/>
          <p:nvPr/>
        </p:nvSpPr>
        <p:spPr>
          <a:xfrm>
            <a:off x="152400" y="514350"/>
            <a:ext cx="8991600" cy="2369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800" b="1" dirty="0">
                <a:ln>
                  <a:solidFill>
                    <a:srgbClr val="746787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illyBelle" pitchFamily="2" charset="-128"/>
                <a:ea typeface="LillyBelle" pitchFamily="2" charset="-128"/>
                <a:cs typeface="LillyBelle" pitchFamily="2" charset="-128"/>
              </a:rPr>
              <a:t>Postlude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CF8B59-4375-18EA-44F5-647B33825EB9}"/>
              </a:ext>
            </a:extLst>
          </p:cNvPr>
          <p:cNvSpPr txBox="1"/>
          <p:nvPr/>
        </p:nvSpPr>
        <p:spPr>
          <a:xfrm>
            <a:off x="533400" y="2753142"/>
            <a:ext cx="80772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dirty="0">
                <a:ln>
                  <a:solidFill>
                    <a:srgbClr val="ACAA56"/>
                  </a:solidFill>
                </a:ln>
                <a:solidFill>
                  <a:srgbClr val="7030A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 panose="02000505000000020004" pitchFamily="2" charset="0"/>
              </a:rPr>
              <a:t>“How Firm a Foundation”</a:t>
            </a:r>
          </a:p>
        </p:txBody>
      </p:sp>
    </p:spTree>
    <p:extLst>
      <p:ext uri="{BB962C8B-B14F-4D97-AF65-F5344CB8AC3E}">
        <p14:creationId xmlns:p14="http://schemas.microsoft.com/office/powerpoint/2010/main" val="274947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9629</TotalTime>
  <Words>966</Words>
  <Application>Microsoft Office PowerPoint</Application>
  <PresentationFormat>On-screen Show (16:9)</PresentationFormat>
  <Paragraphs>161</Paragraphs>
  <Slides>53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74" baseType="lpstr">
      <vt:lpstr>LillyBelle</vt:lpstr>
      <vt:lpstr>AR CENA</vt:lpstr>
      <vt:lpstr>Architects Daughter</vt:lpstr>
      <vt:lpstr>Arial</vt:lpstr>
      <vt:lpstr>Arial Narrow</vt:lpstr>
      <vt:lpstr>Bodoni MT Black</vt:lpstr>
      <vt:lpstr>Bodoni MT Poster Compressed</vt:lpstr>
      <vt:lpstr>Book Antiqua</vt:lpstr>
      <vt:lpstr>Calibri</vt:lpstr>
      <vt:lpstr>Carleton</vt:lpstr>
      <vt:lpstr>Century Gothic</vt:lpstr>
      <vt:lpstr>Clarissa</vt:lpstr>
      <vt:lpstr>Footlight MT Light</vt:lpstr>
      <vt:lpstr>Gabriola</vt:lpstr>
      <vt:lpstr>Give It Your Heart</vt:lpstr>
      <vt:lpstr>Gloucester MT Extra Condensed</vt:lpstr>
      <vt:lpstr>Great Vibes</vt:lpstr>
      <vt:lpstr>Lowvetica</vt:lpstr>
      <vt:lpstr>Papyrus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Farwell Brunch Potluck for Pastor Ron &amp; Pastor Nikki</dc:title>
  <dc:creator>Office Manager</dc:creator>
  <cp:lastModifiedBy>EUMC_Admin</cp:lastModifiedBy>
  <cp:revision>1132</cp:revision>
  <dcterms:created xsi:type="dcterms:W3CDTF">2018-06-07T15:56:17Z</dcterms:created>
  <dcterms:modified xsi:type="dcterms:W3CDTF">2026-04-17T15:55:56Z</dcterms:modified>
</cp:coreProperties>
</file>